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304" r:id="rId6"/>
    <p:sldId id="305" r:id="rId7"/>
    <p:sldId id="306" r:id="rId8"/>
    <p:sldId id="307" r:id="rId9"/>
    <p:sldId id="308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4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13" r:id="rId26"/>
    <p:sldId id="309" r:id="rId27"/>
    <p:sldId id="310" r:id="rId28"/>
    <p:sldId id="311" r:id="rId29"/>
    <p:sldId id="328" r:id="rId30"/>
    <p:sldId id="335" r:id="rId31"/>
    <p:sldId id="312" r:id="rId32"/>
    <p:sldId id="329" r:id="rId33"/>
    <p:sldId id="330" r:id="rId34"/>
    <p:sldId id="331" r:id="rId35"/>
    <p:sldId id="332" r:id="rId36"/>
    <p:sldId id="333" r:id="rId37"/>
    <p:sldId id="334" r:id="rId38"/>
    <p:sldId id="336" r:id="rId39"/>
    <p:sldId id="337" r:id="rId40"/>
    <p:sldId id="338" r:id="rId41"/>
    <p:sldId id="339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</p:sldIdLst>
  <p:sldSz cx="9144000" cy="5143500" type="screen16x9"/>
  <p:notesSz cx="6858000" cy="9144000"/>
  <p:embeddedFontLst>
    <p:embeddedFont>
      <p:font typeface="Zen Kaku Gothic New" panose="02020500000000000000" charset="-120"/>
      <p:regular r:id="rId56"/>
      <p:bold r:id="rId57"/>
    </p:embeddedFont>
    <p:embeddedFont>
      <p:font typeface="微軟正黑體" panose="020B0604030504040204" pitchFamily="34" charset="-120"/>
      <p:regular r:id="rId58"/>
      <p:bold r:id="rId59"/>
    </p:embeddedFont>
    <p:embeddedFont>
      <p:font typeface="Barlow" panose="00000500000000000000" pitchFamily="2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Montserrat" panose="00000500000000000000" pitchFamily="50" charset="0"/>
      <p:regular r:id="rId68"/>
      <p:bold r:id="rId69"/>
      <p:italic r:id="rId70"/>
      <p:boldItalic r:id="rId71"/>
    </p:embeddedFont>
    <p:embeddedFont>
      <p:font typeface="Passion One" panose="02020500000000000000" charset="0"/>
      <p:regular r:id="rId72"/>
      <p:bold r:id="rId73"/>
    </p:embeddedFont>
    <p:embeddedFont>
      <p:font typeface="Poppins" panose="00000500000000000000" pitchFamily="2" charset="0"/>
      <p:regular r:id="rId74"/>
      <p:bold r:id="rId75"/>
      <p:italic r:id="rId76"/>
      <p:boldItalic r:id="rId77"/>
    </p:embeddedFont>
    <p:embeddedFont>
      <p:font typeface="Poppins Black" panose="00000A00000000000000" pitchFamily="2" charset="0"/>
      <p:bold r:id="rId78"/>
      <p:boldItalic r:id="rId79"/>
    </p:embeddedFont>
    <p:embeddedFont>
      <p:font typeface="Poppins ExtraBold" panose="00000900000000000000" pitchFamily="2" charset="0"/>
      <p:bold r:id="rId80"/>
      <p:boldItalic r:id="rId81"/>
    </p:embeddedFont>
    <p:embeddedFont>
      <p:font typeface="Vazirmatn Black" panose="02020500000000000000" charset="-78"/>
      <p:bold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1BD"/>
    <a:srgbClr val="FFF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BAEB8-AF0A-4E65-924F-E26923E564EB}">
  <a:tblStyle styleId="{D35BAEB8-AF0A-4E65-924F-E26923E564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8" autoAdjust="0"/>
    <p:restoredTop sz="94660"/>
  </p:normalViewPr>
  <p:slideViewPr>
    <p:cSldViewPr snapToGrid="0">
      <p:cViewPr>
        <p:scale>
          <a:sx n="100" d="100"/>
          <a:sy n="100" d="100"/>
        </p:scale>
        <p:origin x="531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font" Target="fonts/font2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font" Target="fonts/font26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Relationship Id="rId61" Type="http://schemas.openxmlformats.org/officeDocument/2006/relationships/font" Target="fonts/font6.fntdata"/><Relationship Id="rId82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54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4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3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41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4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02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60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15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931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3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57b8a33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57b8a338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523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086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5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47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7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630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64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857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8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385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469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717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158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539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819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0416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89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062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77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549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545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3294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887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7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4057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651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587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669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12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7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1552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625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3547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9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8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92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24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8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672800" y="1468225"/>
            <a:ext cx="5798400" cy="23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123764" y="2340864"/>
            <a:ext cx="32760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1121686" y="4032504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4961923" y="2344488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4961923" y="4035463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 hasCustomPrompt="1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accent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lt1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Vazirmatn Black"/>
              <a:buNone/>
              <a:defRPr sz="2800">
                <a:solidFill>
                  <a:schemeClr val="accent2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beautifulsoup4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selenium/docs/api/py/webdriver/selenium.webdriver.common.key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Hey/HCI-Summer-Training2022/blob/main/Database/WebCrawlerExample.p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ntgoo.com/global/holiday/tws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ackoverflow.com/a/38336334" TargetMode="External"/><Relationship Id="rId5" Type="http://schemas.openxmlformats.org/officeDocument/2006/relationships/hyperlink" Target="https://stackoverflow.com/a/70099102" TargetMode="Externa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hyperlink" Target="https://isin.twse.com.tw/isin/C_public.jsp?strMode=4" TargetMode="External"/><Relationship Id="rId4" Type="http://schemas.openxmlformats.org/officeDocument/2006/relationships/hyperlink" Target="https://isin.twse.com.tw/isin/C_public.jsp?strMode=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LIytfaWH_10&amp;ab_channel=SQLServer101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twse.com.tw/exchangeReport/STOCK_DAY?response=json&amp;date=20220201&amp;stockNo=0050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yapollo.com.tw/zh-tw/python-concurrent-futures/" TargetMode="Externa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/>
          <p:nvPr/>
        </p:nvSpPr>
        <p:spPr>
          <a:xfrm>
            <a:off x="704321" y="3410200"/>
            <a:ext cx="3838500" cy="362700"/>
          </a:xfrm>
          <a:prstGeom prst="roundRect">
            <a:avLst>
              <a:gd name="adj" fmla="val 50000"/>
            </a:avLst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6" name="Google Shape;176;p32"/>
          <p:cNvGrpSpPr/>
          <p:nvPr/>
        </p:nvGrpSpPr>
        <p:grpSpPr>
          <a:xfrm>
            <a:off x="4739557" y="1254042"/>
            <a:ext cx="3692445" cy="2518846"/>
            <a:chOff x="4739557" y="1246117"/>
            <a:chExt cx="3692445" cy="2518846"/>
          </a:xfrm>
        </p:grpSpPr>
        <p:sp>
          <p:nvSpPr>
            <p:cNvPr id="177" name="Google Shape;177;p32"/>
            <p:cNvSpPr/>
            <p:nvPr/>
          </p:nvSpPr>
          <p:spPr>
            <a:xfrm>
              <a:off x="5211355" y="1272397"/>
              <a:ext cx="3189923" cy="2442159"/>
            </a:xfrm>
            <a:custGeom>
              <a:avLst/>
              <a:gdLst/>
              <a:ahLst/>
              <a:cxnLst/>
              <a:rect l="l" t="t" r="r" b="b"/>
              <a:pathLst>
                <a:path w="115556" h="88468" extrusionOk="0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4845892" y="1334480"/>
              <a:ext cx="3520742" cy="2364341"/>
            </a:xfrm>
            <a:custGeom>
              <a:avLst/>
              <a:gdLst/>
              <a:ahLst/>
              <a:cxnLst/>
              <a:rect l="l" t="t" r="r" b="b"/>
              <a:pathLst>
                <a:path w="127540" h="85649" extrusionOk="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5759535" y="2329088"/>
              <a:ext cx="444247" cy="200882"/>
            </a:xfrm>
            <a:custGeom>
              <a:avLst/>
              <a:gdLst/>
              <a:ahLst/>
              <a:cxnLst/>
              <a:rect l="l" t="t" r="r" b="b"/>
              <a:pathLst>
                <a:path w="16093" h="7277" extrusionOk="0">
                  <a:moveTo>
                    <a:pt x="3853" y="1"/>
                  </a:moveTo>
                  <a:cubicBezTo>
                    <a:pt x="1713" y="1"/>
                    <a:pt x="1" y="1713"/>
                    <a:pt x="1" y="3853"/>
                  </a:cubicBezTo>
                  <a:lnTo>
                    <a:pt x="1" y="7105"/>
                  </a:lnTo>
                  <a:lnTo>
                    <a:pt x="3054" y="7105"/>
                  </a:lnTo>
                  <a:lnTo>
                    <a:pt x="3054" y="3853"/>
                  </a:lnTo>
                  <a:cubicBezTo>
                    <a:pt x="3054" y="3425"/>
                    <a:pt x="3396" y="3025"/>
                    <a:pt x="3853" y="3025"/>
                  </a:cubicBezTo>
                  <a:lnTo>
                    <a:pt x="12241" y="3025"/>
                  </a:lnTo>
                  <a:cubicBezTo>
                    <a:pt x="12669" y="3025"/>
                    <a:pt x="13068" y="3396"/>
                    <a:pt x="13068" y="3853"/>
                  </a:cubicBezTo>
                  <a:lnTo>
                    <a:pt x="13068" y="7277"/>
                  </a:lnTo>
                  <a:lnTo>
                    <a:pt x="16093" y="7277"/>
                  </a:lnTo>
                  <a:lnTo>
                    <a:pt x="16093" y="3853"/>
                  </a:lnTo>
                  <a:cubicBezTo>
                    <a:pt x="16093" y="1713"/>
                    <a:pt x="14381" y="1"/>
                    <a:pt x="12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5214501" y="2508687"/>
              <a:ext cx="1535114" cy="1187760"/>
            </a:xfrm>
            <a:custGeom>
              <a:avLst/>
              <a:gdLst/>
              <a:ahLst/>
              <a:cxnLst/>
              <a:rect l="l" t="t" r="r" b="b"/>
              <a:pathLst>
                <a:path w="55610" h="43027" extrusionOk="0">
                  <a:moveTo>
                    <a:pt x="2140" y="0"/>
                  </a:moveTo>
                  <a:cubicBezTo>
                    <a:pt x="971" y="0"/>
                    <a:pt x="0" y="942"/>
                    <a:pt x="0" y="2140"/>
                  </a:cubicBezTo>
                  <a:lnTo>
                    <a:pt x="0" y="40887"/>
                  </a:lnTo>
                  <a:cubicBezTo>
                    <a:pt x="0" y="42085"/>
                    <a:pt x="971" y="43027"/>
                    <a:pt x="2140" y="43027"/>
                  </a:cubicBezTo>
                  <a:lnTo>
                    <a:pt x="53470" y="43027"/>
                  </a:lnTo>
                  <a:cubicBezTo>
                    <a:pt x="54640" y="43027"/>
                    <a:pt x="55610" y="42085"/>
                    <a:pt x="55610" y="40887"/>
                  </a:cubicBezTo>
                  <a:lnTo>
                    <a:pt x="55553" y="40887"/>
                  </a:lnTo>
                  <a:lnTo>
                    <a:pt x="55553" y="2140"/>
                  </a:lnTo>
                  <a:cubicBezTo>
                    <a:pt x="55553" y="942"/>
                    <a:pt x="54583" y="0"/>
                    <a:pt x="53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5214501" y="2537810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1"/>
                  </a:moveTo>
                  <a:lnTo>
                    <a:pt x="0" y="22570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70"/>
                  </a:cubicBezTo>
                  <a:lnTo>
                    <a:pt x="55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5214501" y="2489777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0"/>
                  </a:moveTo>
                  <a:lnTo>
                    <a:pt x="0" y="29"/>
                  </a:lnTo>
                  <a:lnTo>
                    <a:pt x="0" y="22569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69"/>
                  </a:cubicBezTo>
                  <a:lnTo>
                    <a:pt x="55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6336866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71" y="0"/>
                    <a:pt x="1" y="2026"/>
                    <a:pt x="1" y="4565"/>
                  </a:cubicBezTo>
                  <a:cubicBezTo>
                    <a:pt x="1" y="7076"/>
                    <a:pt x="971" y="9131"/>
                    <a:pt x="2198" y="9131"/>
                  </a:cubicBezTo>
                  <a:cubicBezTo>
                    <a:pt x="3425" y="9131"/>
                    <a:pt x="4423" y="7076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351827" y="3207314"/>
              <a:ext cx="92201" cy="66970"/>
            </a:xfrm>
            <a:custGeom>
              <a:avLst/>
              <a:gdLst/>
              <a:ahLst/>
              <a:cxnLst/>
              <a:rect l="l" t="t" r="r" b="b"/>
              <a:pathLst>
                <a:path w="3340" h="2426" extrusionOk="0">
                  <a:moveTo>
                    <a:pt x="1" y="0"/>
                  </a:moveTo>
                  <a:cubicBezTo>
                    <a:pt x="229" y="1427"/>
                    <a:pt x="885" y="2425"/>
                    <a:pt x="1656" y="2425"/>
                  </a:cubicBezTo>
                  <a:cubicBezTo>
                    <a:pt x="2455" y="2425"/>
                    <a:pt x="3082" y="1427"/>
                    <a:pt x="3339" y="0"/>
                  </a:cubicBezTo>
                  <a:close/>
                </a:path>
              </a:pathLst>
            </a:custGeom>
            <a:solidFill>
              <a:srgbClr val="CC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6352628" y="3065535"/>
              <a:ext cx="107135" cy="235526"/>
            </a:xfrm>
            <a:custGeom>
              <a:avLst/>
              <a:gdLst/>
              <a:ahLst/>
              <a:cxnLst/>
              <a:rect l="l" t="t" r="r" b="b"/>
              <a:pathLst>
                <a:path w="3881" h="8532" extrusionOk="0">
                  <a:moveTo>
                    <a:pt x="2740" y="0"/>
                  </a:moveTo>
                  <a:lnTo>
                    <a:pt x="2740" y="0"/>
                  </a:lnTo>
                  <a:cubicBezTo>
                    <a:pt x="3110" y="828"/>
                    <a:pt x="3310" y="1855"/>
                    <a:pt x="3310" y="2996"/>
                  </a:cubicBezTo>
                  <a:cubicBezTo>
                    <a:pt x="3310" y="5536"/>
                    <a:pt x="2312" y="7561"/>
                    <a:pt x="1113" y="7561"/>
                  </a:cubicBezTo>
                  <a:cubicBezTo>
                    <a:pt x="714" y="7561"/>
                    <a:pt x="314" y="7333"/>
                    <a:pt x="0" y="6962"/>
                  </a:cubicBezTo>
                  <a:lnTo>
                    <a:pt x="0" y="6962"/>
                  </a:lnTo>
                  <a:cubicBezTo>
                    <a:pt x="400" y="7932"/>
                    <a:pt x="999" y="8532"/>
                    <a:pt x="1684" y="8532"/>
                  </a:cubicBezTo>
                  <a:cubicBezTo>
                    <a:pt x="2911" y="8532"/>
                    <a:pt x="3881" y="6506"/>
                    <a:pt x="3881" y="3966"/>
                  </a:cubicBezTo>
                  <a:cubicBezTo>
                    <a:pt x="3852" y="2254"/>
                    <a:pt x="3424" y="799"/>
                    <a:pt x="2740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5505127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99" y="0"/>
                    <a:pt x="1" y="2026"/>
                    <a:pt x="1" y="4565"/>
                  </a:cubicBezTo>
                  <a:cubicBezTo>
                    <a:pt x="1" y="7105"/>
                    <a:pt x="942" y="9131"/>
                    <a:pt x="2198" y="9131"/>
                  </a:cubicBezTo>
                  <a:cubicBezTo>
                    <a:pt x="3425" y="9131"/>
                    <a:pt x="4423" y="7105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5214501" y="2490550"/>
              <a:ext cx="111083" cy="112684"/>
            </a:xfrm>
            <a:custGeom>
              <a:avLst/>
              <a:gdLst/>
              <a:ahLst/>
              <a:cxnLst/>
              <a:rect l="l" t="t" r="r" b="b"/>
              <a:pathLst>
                <a:path w="4024" h="4082" extrusionOk="0">
                  <a:moveTo>
                    <a:pt x="0" y="1"/>
                  </a:moveTo>
                  <a:lnTo>
                    <a:pt x="0" y="4081"/>
                  </a:lnTo>
                  <a:cubicBezTo>
                    <a:pt x="2254" y="4081"/>
                    <a:pt x="4023" y="2255"/>
                    <a:pt x="4023" y="29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6639334" y="2489777"/>
              <a:ext cx="110282" cy="111855"/>
            </a:xfrm>
            <a:custGeom>
              <a:avLst/>
              <a:gdLst/>
              <a:ahLst/>
              <a:cxnLst/>
              <a:rect l="l" t="t" r="r" b="b"/>
              <a:pathLst>
                <a:path w="3995" h="4052" extrusionOk="0">
                  <a:moveTo>
                    <a:pt x="3995" y="0"/>
                  </a:moveTo>
                  <a:lnTo>
                    <a:pt x="0" y="29"/>
                  </a:lnTo>
                  <a:cubicBezTo>
                    <a:pt x="0" y="2254"/>
                    <a:pt x="1769" y="4023"/>
                    <a:pt x="3995" y="4052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5214501" y="3566455"/>
              <a:ext cx="111083" cy="129992"/>
            </a:xfrm>
            <a:custGeom>
              <a:avLst/>
              <a:gdLst/>
              <a:ahLst/>
              <a:cxnLst/>
              <a:rect l="l" t="t" r="r" b="b"/>
              <a:pathLst>
                <a:path w="4024" h="4709" extrusionOk="0">
                  <a:moveTo>
                    <a:pt x="0" y="1"/>
                  </a:moveTo>
                  <a:lnTo>
                    <a:pt x="0" y="2569"/>
                  </a:lnTo>
                  <a:cubicBezTo>
                    <a:pt x="0" y="3767"/>
                    <a:pt x="971" y="4709"/>
                    <a:pt x="2140" y="4709"/>
                  </a:cubicBezTo>
                  <a:lnTo>
                    <a:pt x="3966" y="4709"/>
                  </a:lnTo>
                  <a:cubicBezTo>
                    <a:pt x="3995" y="4509"/>
                    <a:pt x="4023" y="4252"/>
                    <a:pt x="4023" y="4052"/>
                  </a:cubicBezTo>
                  <a:cubicBezTo>
                    <a:pt x="4023" y="1798"/>
                    <a:pt x="2197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6639334" y="3566455"/>
              <a:ext cx="108708" cy="129992"/>
            </a:xfrm>
            <a:custGeom>
              <a:avLst/>
              <a:gdLst/>
              <a:ahLst/>
              <a:cxnLst/>
              <a:rect l="l" t="t" r="r" b="b"/>
              <a:pathLst>
                <a:path w="3938" h="4709" extrusionOk="0">
                  <a:moveTo>
                    <a:pt x="3938" y="1"/>
                  </a:moveTo>
                  <a:cubicBezTo>
                    <a:pt x="1769" y="58"/>
                    <a:pt x="0" y="1827"/>
                    <a:pt x="0" y="4052"/>
                  </a:cubicBezTo>
                  <a:cubicBezTo>
                    <a:pt x="0" y="4281"/>
                    <a:pt x="29" y="4509"/>
                    <a:pt x="57" y="4709"/>
                  </a:cubicBezTo>
                  <a:lnTo>
                    <a:pt x="1798" y="4709"/>
                  </a:lnTo>
                  <a:cubicBezTo>
                    <a:pt x="2968" y="4709"/>
                    <a:pt x="3938" y="3767"/>
                    <a:pt x="3938" y="2569"/>
                  </a:cubicBezTo>
                  <a:lnTo>
                    <a:pt x="3938" y="1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724090" y="2461427"/>
              <a:ext cx="154422" cy="29151"/>
            </a:xfrm>
            <a:custGeom>
              <a:avLst/>
              <a:gdLst/>
              <a:ahLst/>
              <a:cxnLst/>
              <a:rect l="l" t="t" r="r" b="b"/>
              <a:pathLst>
                <a:path w="5594" h="1056" extrusionOk="0">
                  <a:moveTo>
                    <a:pt x="686" y="0"/>
                  </a:moveTo>
                  <a:cubicBezTo>
                    <a:pt x="1" y="0"/>
                    <a:pt x="1" y="1056"/>
                    <a:pt x="686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086405" y="2461427"/>
              <a:ext cx="154395" cy="29151"/>
            </a:xfrm>
            <a:custGeom>
              <a:avLst/>
              <a:gdLst/>
              <a:ahLst/>
              <a:cxnLst/>
              <a:rect l="l" t="t" r="r" b="b"/>
              <a:pathLst>
                <a:path w="5593" h="1056" extrusionOk="0">
                  <a:moveTo>
                    <a:pt x="685" y="0"/>
                  </a:moveTo>
                  <a:cubicBezTo>
                    <a:pt x="1" y="0"/>
                    <a:pt x="1" y="1056"/>
                    <a:pt x="685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833571" y="3296312"/>
              <a:ext cx="2257399" cy="399362"/>
            </a:xfrm>
            <a:custGeom>
              <a:avLst/>
              <a:gdLst/>
              <a:ahLst/>
              <a:cxnLst/>
              <a:rect l="l" t="t" r="r" b="b"/>
              <a:pathLst>
                <a:path w="81775" h="14467" extrusionOk="0">
                  <a:moveTo>
                    <a:pt x="1" y="0"/>
                  </a:moveTo>
                  <a:lnTo>
                    <a:pt x="1" y="14466"/>
                  </a:lnTo>
                  <a:lnTo>
                    <a:pt x="73757" y="14466"/>
                  </a:lnTo>
                  <a:cubicBezTo>
                    <a:pt x="78179" y="14466"/>
                    <a:pt x="81774" y="11213"/>
                    <a:pt x="81774" y="7219"/>
                  </a:cubicBezTo>
                  <a:cubicBezTo>
                    <a:pt x="81774" y="3224"/>
                    <a:pt x="78179" y="0"/>
                    <a:pt x="73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5833571" y="3341198"/>
              <a:ext cx="1582374" cy="311136"/>
            </a:xfrm>
            <a:custGeom>
              <a:avLst/>
              <a:gdLst/>
              <a:ahLst/>
              <a:cxnLst/>
              <a:rect l="l" t="t" r="r" b="b"/>
              <a:pathLst>
                <a:path w="57322" h="11271" extrusionOk="0">
                  <a:moveTo>
                    <a:pt x="1" y="1"/>
                  </a:moveTo>
                  <a:lnTo>
                    <a:pt x="1" y="11271"/>
                  </a:lnTo>
                  <a:lnTo>
                    <a:pt x="51073" y="11271"/>
                  </a:lnTo>
                  <a:cubicBezTo>
                    <a:pt x="54497" y="11271"/>
                    <a:pt x="57322" y="8732"/>
                    <a:pt x="57322" y="5650"/>
                  </a:cubicBezTo>
                  <a:cubicBezTo>
                    <a:pt x="57322" y="2540"/>
                    <a:pt x="54497" y="1"/>
                    <a:pt x="5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5833567" y="3377453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5833567" y="3451489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5833567" y="3525525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5833567" y="3598761"/>
              <a:ext cx="1684782" cy="13416"/>
            </a:xfrm>
            <a:custGeom>
              <a:avLst/>
              <a:gdLst/>
              <a:ahLst/>
              <a:cxnLst/>
              <a:rect l="l" t="t" r="r" b="b"/>
              <a:pathLst>
                <a:path w="70305" h="486" extrusionOk="0">
                  <a:moveTo>
                    <a:pt x="1" y="1"/>
                  </a:moveTo>
                  <a:lnTo>
                    <a:pt x="1" y="486"/>
                  </a:lnTo>
                  <a:lnTo>
                    <a:pt x="70304" y="486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5833567" y="3672797"/>
              <a:ext cx="1684782" cy="12643"/>
            </a:xfrm>
            <a:custGeom>
              <a:avLst/>
              <a:gdLst/>
              <a:ahLst/>
              <a:cxnLst/>
              <a:rect l="l" t="t" r="r" b="b"/>
              <a:pathLst>
                <a:path w="70305" h="458" extrusionOk="0">
                  <a:moveTo>
                    <a:pt x="1" y="1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5830421" y="3321516"/>
              <a:ext cx="1600510" cy="346581"/>
            </a:xfrm>
            <a:custGeom>
              <a:avLst/>
              <a:gdLst/>
              <a:ahLst/>
              <a:cxnLst/>
              <a:rect l="l" t="t" r="r" b="b"/>
              <a:pathLst>
                <a:path w="57979" h="12555" extrusionOk="0">
                  <a:moveTo>
                    <a:pt x="1" y="0"/>
                  </a:moveTo>
                  <a:lnTo>
                    <a:pt x="1" y="1370"/>
                  </a:lnTo>
                  <a:lnTo>
                    <a:pt x="51073" y="1370"/>
                  </a:lnTo>
                  <a:cubicBezTo>
                    <a:pt x="54155" y="1370"/>
                    <a:pt x="56637" y="3567"/>
                    <a:pt x="56637" y="6306"/>
                  </a:cubicBezTo>
                  <a:cubicBezTo>
                    <a:pt x="56637" y="9074"/>
                    <a:pt x="54155" y="11271"/>
                    <a:pt x="51073" y="11271"/>
                  </a:cubicBezTo>
                  <a:lnTo>
                    <a:pt x="1" y="11271"/>
                  </a:lnTo>
                  <a:lnTo>
                    <a:pt x="1" y="12555"/>
                  </a:lnTo>
                  <a:lnTo>
                    <a:pt x="51073" y="12555"/>
                  </a:lnTo>
                  <a:cubicBezTo>
                    <a:pt x="54897" y="12555"/>
                    <a:pt x="57978" y="9730"/>
                    <a:pt x="57978" y="6277"/>
                  </a:cubicBezTo>
                  <a:cubicBezTo>
                    <a:pt x="57978" y="2825"/>
                    <a:pt x="54897" y="0"/>
                    <a:pt x="51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764845" y="3241185"/>
              <a:ext cx="282013" cy="511962"/>
            </a:xfrm>
            <a:custGeom>
              <a:avLst/>
              <a:gdLst/>
              <a:ahLst/>
              <a:cxnLst/>
              <a:rect l="l" t="t" r="r" b="b"/>
              <a:pathLst>
                <a:path w="10216" h="18546" extrusionOk="0">
                  <a:moveTo>
                    <a:pt x="1" y="0"/>
                  </a:moveTo>
                  <a:lnTo>
                    <a:pt x="1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3" y="16720"/>
                    <a:pt x="1" y="16720"/>
                  </a:cubicBezTo>
                  <a:lnTo>
                    <a:pt x="1" y="18546"/>
                  </a:lnTo>
                  <a:cubicBezTo>
                    <a:pt x="5622" y="18546"/>
                    <a:pt x="10215" y="14352"/>
                    <a:pt x="10215" y="9273"/>
                  </a:cubicBezTo>
                  <a:cubicBezTo>
                    <a:pt x="10215" y="4166"/>
                    <a:pt x="565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7272592" y="3241185"/>
              <a:ext cx="281985" cy="511962"/>
            </a:xfrm>
            <a:custGeom>
              <a:avLst/>
              <a:gdLst/>
              <a:ahLst/>
              <a:cxnLst/>
              <a:rect l="l" t="t" r="r" b="b"/>
              <a:pathLst>
                <a:path w="10215" h="18546" extrusionOk="0">
                  <a:moveTo>
                    <a:pt x="0" y="0"/>
                  </a:moveTo>
                  <a:lnTo>
                    <a:pt x="0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2" y="16720"/>
                    <a:pt x="0" y="16720"/>
                  </a:cubicBezTo>
                  <a:lnTo>
                    <a:pt x="0" y="18546"/>
                  </a:lnTo>
                  <a:cubicBezTo>
                    <a:pt x="5649" y="18546"/>
                    <a:pt x="10215" y="14352"/>
                    <a:pt x="10215" y="9273"/>
                  </a:cubicBezTo>
                  <a:cubicBezTo>
                    <a:pt x="10215" y="4166"/>
                    <a:pt x="564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7620719" y="3433344"/>
              <a:ext cx="296947" cy="124499"/>
            </a:xfrm>
            <a:custGeom>
              <a:avLst/>
              <a:gdLst/>
              <a:ahLst/>
              <a:cxnLst/>
              <a:rect l="l" t="t" r="r" b="b"/>
              <a:pathLst>
                <a:path w="10757" h="4510" extrusionOk="0">
                  <a:moveTo>
                    <a:pt x="5393" y="1"/>
                  </a:moveTo>
                  <a:cubicBezTo>
                    <a:pt x="2397" y="1"/>
                    <a:pt x="0" y="1028"/>
                    <a:pt x="0" y="2255"/>
                  </a:cubicBezTo>
                  <a:cubicBezTo>
                    <a:pt x="0" y="3510"/>
                    <a:pt x="2397" y="4509"/>
                    <a:pt x="5393" y="4509"/>
                  </a:cubicBezTo>
                  <a:cubicBezTo>
                    <a:pt x="8360" y="4509"/>
                    <a:pt x="10757" y="3510"/>
                    <a:pt x="10757" y="2255"/>
                  </a:cubicBezTo>
                  <a:cubicBezTo>
                    <a:pt x="10757" y="1028"/>
                    <a:pt x="8360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247389" y="1647024"/>
              <a:ext cx="675025" cy="1340554"/>
            </a:xfrm>
            <a:custGeom>
              <a:avLst/>
              <a:gdLst/>
              <a:ahLst/>
              <a:cxnLst/>
              <a:rect l="l" t="t" r="r" b="b"/>
              <a:pathLst>
                <a:path w="24453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45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4452" y="48562"/>
                  </a:lnTo>
                  <a:lnTo>
                    <a:pt x="24452" y="42827"/>
                  </a:lnTo>
                  <a:lnTo>
                    <a:pt x="24452" y="37834"/>
                  </a:lnTo>
                  <a:cubicBezTo>
                    <a:pt x="24452" y="31385"/>
                    <a:pt x="20629" y="25879"/>
                    <a:pt x="15407" y="24281"/>
                  </a:cubicBezTo>
                  <a:cubicBezTo>
                    <a:pt x="20629" y="22683"/>
                    <a:pt x="24452" y="17176"/>
                    <a:pt x="24452" y="10728"/>
                  </a:cubicBezTo>
                  <a:lnTo>
                    <a:pt x="24452" y="5735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341108" y="1921887"/>
              <a:ext cx="489133" cy="951489"/>
            </a:xfrm>
            <a:custGeom>
              <a:avLst/>
              <a:gdLst/>
              <a:ahLst/>
              <a:cxnLst/>
              <a:rect l="l" t="t" r="r" b="b"/>
              <a:pathLst>
                <a:path w="17719" h="34468" extrusionOk="0">
                  <a:moveTo>
                    <a:pt x="1341" y="1"/>
                  </a:moveTo>
                  <a:cubicBezTo>
                    <a:pt x="628" y="1"/>
                    <a:pt x="343" y="486"/>
                    <a:pt x="0" y="942"/>
                  </a:cubicBezTo>
                  <a:lnTo>
                    <a:pt x="0" y="3139"/>
                  </a:lnTo>
                  <a:cubicBezTo>
                    <a:pt x="0" y="8475"/>
                    <a:pt x="2825" y="13011"/>
                    <a:pt x="6591" y="14352"/>
                  </a:cubicBezTo>
                  <a:cubicBezTo>
                    <a:pt x="2825" y="15693"/>
                    <a:pt x="0" y="20259"/>
                    <a:pt x="0" y="25594"/>
                  </a:cubicBezTo>
                  <a:lnTo>
                    <a:pt x="0" y="29731"/>
                  </a:lnTo>
                  <a:lnTo>
                    <a:pt x="0" y="34468"/>
                  </a:lnTo>
                  <a:lnTo>
                    <a:pt x="17719" y="34468"/>
                  </a:lnTo>
                  <a:lnTo>
                    <a:pt x="17719" y="29731"/>
                  </a:lnTo>
                  <a:lnTo>
                    <a:pt x="17719" y="25594"/>
                  </a:lnTo>
                  <a:cubicBezTo>
                    <a:pt x="17719" y="20259"/>
                    <a:pt x="14894" y="15722"/>
                    <a:pt x="11128" y="14352"/>
                  </a:cubicBezTo>
                  <a:cubicBezTo>
                    <a:pt x="14894" y="13011"/>
                    <a:pt x="17719" y="8475"/>
                    <a:pt x="17719" y="3139"/>
                  </a:cubicBezTo>
                  <a:lnTo>
                    <a:pt x="17719" y="942"/>
                  </a:lnTo>
                  <a:cubicBezTo>
                    <a:pt x="17377" y="514"/>
                    <a:pt x="17034" y="1"/>
                    <a:pt x="16321" y="1"/>
                  </a:cubicBezTo>
                  <a:cubicBezTo>
                    <a:pt x="15094" y="1"/>
                    <a:pt x="15094" y="372"/>
                    <a:pt x="13839" y="372"/>
                  </a:cubicBezTo>
                  <a:cubicBezTo>
                    <a:pt x="12583" y="372"/>
                    <a:pt x="12583" y="1"/>
                    <a:pt x="11328" y="1"/>
                  </a:cubicBezTo>
                  <a:cubicBezTo>
                    <a:pt x="10101" y="1"/>
                    <a:pt x="10101" y="372"/>
                    <a:pt x="8845" y="372"/>
                  </a:cubicBezTo>
                  <a:cubicBezTo>
                    <a:pt x="7590" y="372"/>
                    <a:pt x="7590" y="1"/>
                    <a:pt x="6335" y="1"/>
                  </a:cubicBezTo>
                  <a:cubicBezTo>
                    <a:pt x="5108" y="1"/>
                    <a:pt x="5108" y="372"/>
                    <a:pt x="3852" y="372"/>
                  </a:cubicBezTo>
                  <a:cubicBezTo>
                    <a:pt x="2597" y="372"/>
                    <a:pt x="259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383647" y="1983336"/>
              <a:ext cx="15762" cy="15762"/>
            </a:xfrm>
            <a:custGeom>
              <a:avLst/>
              <a:gdLst/>
              <a:ahLst/>
              <a:cxnLst/>
              <a:rect l="l" t="t" r="r" b="b"/>
              <a:pathLst>
                <a:path w="571" h="571" extrusionOk="0">
                  <a:moveTo>
                    <a:pt x="285" y="0"/>
                  </a:moveTo>
                  <a:cubicBezTo>
                    <a:pt x="143" y="0"/>
                    <a:pt x="0" y="114"/>
                    <a:pt x="0" y="286"/>
                  </a:cubicBezTo>
                  <a:cubicBezTo>
                    <a:pt x="0" y="428"/>
                    <a:pt x="143" y="571"/>
                    <a:pt x="285" y="571"/>
                  </a:cubicBezTo>
                  <a:cubicBezTo>
                    <a:pt x="428" y="571"/>
                    <a:pt x="571" y="485"/>
                    <a:pt x="571" y="286"/>
                  </a:cubicBezTo>
                  <a:cubicBezTo>
                    <a:pt x="571" y="114"/>
                    <a:pt x="428" y="0"/>
                    <a:pt x="285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406476" y="2081775"/>
              <a:ext cx="33899" cy="33899"/>
            </a:xfrm>
            <a:custGeom>
              <a:avLst/>
              <a:gdLst/>
              <a:ahLst/>
              <a:cxnLst/>
              <a:rect l="l" t="t" r="r" b="b"/>
              <a:pathLst>
                <a:path w="1228" h="1228" extrusionOk="0">
                  <a:moveTo>
                    <a:pt x="628" y="1"/>
                  </a:moveTo>
                  <a:cubicBezTo>
                    <a:pt x="286" y="1"/>
                    <a:pt x="1" y="286"/>
                    <a:pt x="1" y="628"/>
                  </a:cubicBezTo>
                  <a:cubicBezTo>
                    <a:pt x="1" y="942"/>
                    <a:pt x="286" y="1228"/>
                    <a:pt x="628" y="1228"/>
                  </a:cubicBezTo>
                  <a:cubicBezTo>
                    <a:pt x="942" y="1228"/>
                    <a:pt x="1227" y="942"/>
                    <a:pt x="1227" y="628"/>
                  </a:cubicBezTo>
                  <a:cubicBezTo>
                    <a:pt x="1227" y="286"/>
                    <a:pt x="942" y="1"/>
                    <a:pt x="6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460030" y="2025848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29"/>
                    <a:pt x="1" y="429"/>
                  </a:cubicBezTo>
                  <a:cubicBezTo>
                    <a:pt x="1" y="686"/>
                    <a:pt x="229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86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7541161" y="1959706"/>
              <a:ext cx="15790" cy="15762"/>
            </a:xfrm>
            <a:custGeom>
              <a:avLst/>
              <a:gdLst/>
              <a:ahLst/>
              <a:cxnLst/>
              <a:rect l="l" t="t" r="r" b="b"/>
              <a:pathLst>
                <a:path w="572" h="571" extrusionOk="0">
                  <a:moveTo>
                    <a:pt x="286" y="0"/>
                  </a:moveTo>
                  <a:cubicBezTo>
                    <a:pt x="143" y="0"/>
                    <a:pt x="1" y="143"/>
                    <a:pt x="1" y="286"/>
                  </a:cubicBezTo>
                  <a:cubicBezTo>
                    <a:pt x="1" y="428"/>
                    <a:pt x="86" y="571"/>
                    <a:pt x="286" y="571"/>
                  </a:cubicBezTo>
                  <a:cubicBezTo>
                    <a:pt x="429" y="571"/>
                    <a:pt x="571" y="485"/>
                    <a:pt x="571" y="286"/>
                  </a:cubicBezTo>
                  <a:cubicBezTo>
                    <a:pt x="571" y="114"/>
                    <a:pt x="457" y="0"/>
                    <a:pt x="28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7565592" y="205814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5" y="1"/>
                    <a:pt x="0" y="258"/>
                    <a:pt x="0" y="629"/>
                  </a:cubicBezTo>
                  <a:cubicBezTo>
                    <a:pt x="0" y="942"/>
                    <a:pt x="228" y="1228"/>
                    <a:pt x="599" y="1228"/>
                  </a:cubicBezTo>
                  <a:cubicBezTo>
                    <a:pt x="913" y="1228"/>
                    <a:pt x="1198" y="971"/>
                    <a:pt x="1198" y="629"/>
                  </a:cubicBezTo>
                  <a:cubicBezTo>
                    <a:pt x="1198" y="286"/>
                    <a:pt x="913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7618345" y="2002245"/>
              <a:ext cx="23657" cy="23630"/>
            </a:xfrm>
            <a:custGeom>
              <a:avLst/>
              <a:gdLst/>
              <a:ahLst/>
              <a:cxnLst/>
              <a:rect l="l" t="t" r="r" b="b"/>
              <a:pathLst>
                <a:path w="857" h="856" extrusionOk="0">
                  <a:moveTo>
                    <a:pt x="429" y="0"/>
                  </a:moveTo>
                  <a:cubicBezTo>
                    <a:pt x="172" y="0"/>
                    <a:pt x="1" y="228"/>
                    <a:pt x="1" y="428"/>
                  </a:cubicBezTo>
                  <a:cubicBezTo>
                    <a:pt x="1" y="685"/>
                    <a:pt x="229" y="856"/>
                    <a:pt x="429" y="856"/>
                  </a:cubicBezTo>
                  <a:cubicBezTo>
                    <a:pt x="686" y="856"/>
                    <a:pt x="857" y="656"/>
                    <a:pt x="857" y="428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7510437" y="2132872"/>
              <a:ext cx="15790" cy="15873"/>
            </a:xfrm>
            <a:custGeom>
              <a:avLst/>
              <a:gdLst/>
              <a:ahLst/>
              <a:cxnLst/>
              <a:rect l="l" t="t" r="r" b="b"/>
              <a:pathLst>
                <a:path w="572" h="575" extrusionOk="0">
                  <a:moveTo>
                    <a:pt x="323" y="1"/>
                  </a:moveTo>
                  <a:cubicBezTo>
                    <a:pt x="311" y="1"/>
                    <a:pt x="298" y="2"/>
                    <a:pt x="286" y="4"/>
                  </a:cubicBezTo>
                  <a:cubicBezTo>
                    <a:pt x="143" y="4"/>
                    <a:pt x="1" y="118"/>
                    <a:pt x="1" y="290"/>
                  </a:cubicBezTo>
                  <a:cubicBezTo>
                    <a:pt x="1" y="432"/>
                    <a:pt x="115" y="575"/>
                    <a:pt x="286" y="575"/>
                  </a:cubicBezTo>
                  <a:cubicBezTo>
                    <a:pt x="429" y="575"/>
                    <a:pt x="571" y="489"/>
                    <a:pt x="571" y="290"/>
                  </a:cubicBezTo>
                  <a:cubicBezTo>
                    <a:pt x="571" y="133"/>
                    <a:pt x="452" y="1"/>
                    <a:pt x="323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7534867" y="2231422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6" y="1"/>
                    <a:pt x="0" y="258"/>
                    <a:pt x="0" y="629"/>
                  </a:cubicBezTo>
                  <a:cubicBezTo>
                    <a:pt x="0" y="942"/>
                    <a:pt x="257" y="1228"/>
                    <a:pt x="599" y="1228"/>
                  </a:cubicBezTo>
                  <a:cubicBezTo>
                    <a:pt x="942" y="1228"/>
                    <a:pt x="1199" y="971"/>
                    <a:pt x="1199" y="629"/>
                  </a:cubicBezTo>
                  <a:cubicBezTo>
                    <a:pt x="1199" y="258"/>
                    <a:pt x="942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7586848" y="217472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85"/>
                    <a:pt x="229" y="857"/>
                    <a:pt x="428" y="857"/>
                  </a:cubicBezTo>
                  <a:cubicBezTo>
                    <a:pt x="685" y="857"/>
                    <a:pt x="856" y="628"/>
                    <a:pt x="856" y="429"/>
                  </a:cubicBezTo>
                  <a:cubicBezTo>
                    <a:pt x="856" y="200"/>
                    <a:pt x="685" y="29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7735721" y="1999181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0" y="586"/>
                    <a:pt x="571" y="510"/>
                  </a:cubicBezTo>
                  <a:cubicBezTo>
                    <a:pt x="685" y="368"/>
                    <a:pt x="685" y="197"/>
                    <a:pt x="542" y="82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7682941" y="2094832"/>
              <a:ext cx="37046" cy="33512"/>
            </a:xfrm>
            <a:custGeom>
              <a:avLst/>
              <a:gdLst/>
              <a:ahLst/>
              <a:cxnLst/>
              <a:rect l="l" t="t" r="r" b="b"/>
              <a:pathLst>
                <a:path w="1342" h="1214" extrusionOk="0">
                  <a:moveTo>
                    <a:pt x="658" y="1"/>
                  </a:moveTo>
                  <a:cubicBezTo>
                    <a:pt x="491" y="1"/>
                    <a:pt x="324" y="73"/>
                    <a:pt x="200" y="213"/>
                  </a:cubicBezTo>
                  <a:cubicBezTo>
                    <a:pt x="0" y="469"/>
                    <a:pt x="29" y="869"/>
                    <a:pt x="286" y="1069"/>
                  </a:cubicBezTo>
                  <a:cubicBezTo>
                    <a:pt x="386" y="1169"/>
                    <a:pt x="519" y="1214"/>
                    <a:pt x="656" y="1214"/>
                  </a:cubicBezTo>
                  <a:cubicBezTo>
                    <a:pt x="831" y="1214"/>
                    <a:pt x="1013" y="1140"/>
                    <a:pt x="1142" y="1011"/>
                  </a:cubicBezTo>
                  <a:cubicBezTo>
                    <a:pt x="1341" y="726"/>
                    <a:pt x="1341" y="355"/>
                    <a:pt x="1056" y="155"/>
                  </a:cubicBezTo>
                  <a:cubicBezTo>
                    <a:pt x="939" y="51"/>
                    <a:pt x="798" y="1"/>
                    <a:pt x="65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7764845" y="2083790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522" y="1"/>
                  </a:moveTo>
                  <a:cubicBezTo>
                    <a:pt x="403" y="1"/>
                    <a:pt x="280" y="61"/>
                    <a:pt x="200" y="156"/>
                  </a:cubicBezTo>
                  <a:cubicBezTo>
                    <a:pt x="1" y="299"/>
                    <a:pt x="58" y="584"/>
                    <a:pt x="229" y="727"/>
                  </a:cubicBezTo>
                  <a:cubicBezTo>
                    <a:pt x="294" y="805"/>
                    <a:pt x="390" y="842"/>
                    <a:pt x="488" y="842"/>
                  </a:cubicBezTo>
                  <a:cubicBezTo>
                    <a:pt x="603" y="842"/>
                    <a:pt x="722" y="791"/>
                    <a:pt x="800" y="698"/>
                  </a:cubicBezTo>
                  <a:cubicBezTo>
                    <a:pt x="942" y="555"/>
                    <a:pt x="942" y="270"/>
                    <a:pt x="771" y="127"/>
                  </a:cubicBezTo>
                  <a:cubicBezTo>
                    <a:pt x="708" y="39"/>
                    <a:pt x="616" y="1"/>
                    <a:pt x="52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7659311" y="2230732"/>
              <a:ext cx="18136" cy="17170"/>
            </a:xfrm>
            <a:custGeom>
              <a:avLst/>
              <a:gdLst/>
              <a:ahLst/>
              <a:cxnLst/>
              <a:rect l="l" t="t" r="r" b="b"/>
              <a:pathLst>
                <a:path w="657" h="622" extrusionOk="0">
                  <a:moveTo>
                    <a:pt x="302" y="1"/>
                  </a:moveTo>
                  <a:cubicBezTo>
                    <a:pt x="222" y="1"/>
                    <a:pt x="146" y="36"/>
                    <a:pt x="86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2"/>
                    <a:pt x="355" y="622"/>
                  </a:cubicBezTo>
                  <a:cubicBezTo>
                    <a:pt x="435" y="622"/>
                    <a:pt x="511" y="586"/>
                    <a:pt x="571" y="511"/>
                  </a:cubicBezTo>
                  <a:cubicBezTo>
                    <a:pt x="657" y="397"/>
                    <a:pt x="657" y="226"/>
                    <a:pt x="514" y="83"/>
                  </a:cubicBezTo>
                  <a:cubicBezTo>
                    <a:pt x="447" y="29"/>
                    <a:pt x="373" y="1"/>
                    <a:pt x="30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7773513" y="2629182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15" y="1"/>
                    <a:pt x="1" y="143"/>
                    <a:pt x="1" y="286"/>
                  </a:cubicBezTo>
                  <a:cubicBezTo>
                    <a:pt x="1" y="457"/>
                    <a:pt x="115" y="571"/>
                    <a:pt x="286" y="571"/>
                  </a:cubicBezTo>
                  <a:cubicBezTo>
                    <a:pt x="429" y="571"/>
                    <a:pt x="571" y="457"/>
                    <a:pt x="571" y="286"/>
                  </a:cubicBezTo>
                  <a:cubicBezTo>
                    <a:pt x="571" y="143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7731774" y="2513407"/>
              <a:ext cx="33899" cy="33098"/>
            </a:xfrm>
            <a:custGeom>
              <a:avLst/>
              <a:gdLst/>
              <a:ahLst/>
              <a:cxnLst/>
              <a:rect l="l" t="t" r="r" b="b"/>
              <a:pathLst>
                <a:path w="1228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57" y="1199"/>
                    <a:pt x="600" y="1199"/>
                  </a:cubicBezTo>
                  <a:cubicBezTo>
                    <a:pt x="942" y="1199"/>
                    <a:pt x="1227" y="970"/>
                    <a:pt x="1227" y="600"/>
                  </a:cubicBezTo>
                  <a:cubicBezTo>
                    <a:pt x="1227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7688462" y="257957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0"/>
                  </a:moveTo>
                  <a:cubicBezTo>
                    <a:pt x="171" y="0"/>
                    <a:pt x="0" y="200"/>
                    <a:pt x="0" y="428"/>
                  </a:cubicBezTo>
                  <a:cubicBezTo>
                    <a:pt x="0" y="656"/>
                    <a:pt x="171" y="856"/>
                    <a:pt x="428" y="856"/>
                  </a:cubicBezTo>
                  <a:cubicBezTo>
                    <a:pt x="685" y="856"/>
                    <a:pt x="856" y="628"/>
                    <a:pt x="856" y="428"/>
                  </a:cubicBezTo>
                  <a:cubicBezTo>
                    <a:pt x="856" y="171"/>
                    <a:pt x="656" y="0"/>
                    <a:pt x="428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7615998" y="2652812"/>
              <a:ext cx="14990" cy="15790"/>
            </a:xfrm>
            <a:custGeom>
              <a:avLst/>
              <a:gdLst/>
              <a:ahLst/>
              <a:cxnLst/>
              <a:rect l="l" t="t" r="r" b="b"/>
              <a:pathLst>
                <a:path w="543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86"/>
                    <a:pt x="143" y="571"/>
                    <a:pt x="285" y="571"/>
                  </a:cubicBezTo>
                  <a:cubicBezTo>
                    <a:pt x="400" y="571"/>
                    <a:pt x="542" y="486"/>
                    <a:pt x="542" y="286"/>
                  </a:cubicBezTo>
                  <a:cubicBezTo>
                    <a:pt x="542" y="143"/>
                    <a:pt x="400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573459" y="2537037"/>
              <a:ext cx="33098" cy="330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86" y="1199"/>
                    <a:pt x="600" y="1199"/>
                  </a:cubicBezTo>
                  <a:cubicBezTo>
                    <a:pt x="913" y="1199"/>
                    <a:pt x="1199" y="913"/>
                    <a:pt x="1199" y="600"/>
                  </a:cubicBezTo>
                  <a:cubicBezTo>
                    <a:pt x="1199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7530920" y="2603206"/>
              <a:ext cx="23657" cy="22940"/>
            </a:xfrm>
            <a:custGeom>
              <a:avLst/>
              <a:gdLst/>
              <a:ahLst/>
              <a:cxnLst/>
              <a:rect l="l" t="t" r="r" b="b"/>
              <a:pathLst>
                <a:path w="857" h="831" extrusionOk="0">
                  <a:moveTo>
                    <a:pt x="429" y="0"/>
                  </a:moveTo>
                  <a:cubicBezTo>
                    <a:pt x="172" y="0"/>
                    <a:pt x="1" y="200"/>
                    <a:pt x="1" y="400"/>
                  </a:cubicBezTo>
                  <a:cubicBezTo>
                    <a:pt x="1" y="640"/>
                    <a:pt x="151" y="830"/>
                    <a:pt x="380" y="830"/>
                  </a:cubicBezTo>
                  <a:cubicBezTo>
                    <a:pt x="396" y="830"/>
                    <a:pt x="412" y="829"/>
                    <a:pt x="429" y="827"/>
                  </a:cubicBezTo>
                  <a:cubicBezTo>
                    <a:pt x="685" y="827"/>
                    <a:pt x="857" y="656"/>
                    <a:pt x="857" y="400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7565592" y="2750479"/>
              <a:ext cx="15762" cy="15790"/>
            </a:xfrm>
            <a:custGeom>
              <a:avLst/>
              <a:gdLst/>
              <a:ahLst/>
              <a:cxnLst/>
              <a:rect l="l" t="t" r="r" b="b"/>
              <a:pathLst>
                <a:path w="571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29"/>
                    <a:pt x="143" y="571"/>
                    <a:pt x="285" y="571"/>
                  </a:cubicBezTo>
                  <a:cubicBezTo>
                    <a:pt x="428" y="571"/>
                    <a:pt x="571" y="457"/>
                    <a:pt x="571" y="286"/>
                  </a:cubicBezTo>
                  <a:cubicBezTo>
                    <a:pt x="571" y="143"/>
                    <a:pt x="457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7645922" y="2479536"/>
              <a:ext cx="15762" cy="15900"/>
            </a:xfrm>
            <a:custGeom>
              <a:avLst/>
              <a:gdLst/>
              <a:ahLst/>
              <a:cxnLst/>
              <a:rect l="l" t="t" r="r" b="b"/>
              <a:pathLst>
                <a:path w="571" h="576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65"/>
                    <a:pt x="115" y="575"/>
                    <a:pt x="242" y="575"/>
                  </a:cubicBezTo>
                  <a:cubicBezTo>
                    <a:pt x="257" y="575"/>
                    <a:pt x="271" y="574"/>
                    <a:pt x="286" y="571"/>
                  </a:cubicBezTo>
                  <a:cubicBezTo>
                    <a:pt x="428" y="571"/>
                    <a:pt x="571" y="428"/>
                    <a:pt x="571" y="286"/>
                  </a:cubicBezTo>
                  <a:cubicBezTo>
                    <a:pt x="571" y="143"/>
                    <a:pt x="485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7604956" y="2363760"/>
              <a:ext cx="33126" cy="33098"/>
            </a:xfrm>
            <a:custGeom>
              <a:avLst/>
              <a:gdLst/>
              <a:ahLst/>
              <a:cxnLst/>
              <a:rect l="l" t="t" r="r" b="b"/>
              <a:pathLst>
                <a:path w="1200" h="1199" extrusionOk="0">
                  <a:moveTo>
                    <a:pt x="600" y="0"/>
                  </a:moveTo>
                  <a:cubicBezTo>
                    <a:pt x="286" y="0"/>
                    <a:pt x="1" y="257"/>
                    <a:pt x="1" y="599"/>
                  </a:cubicBezTo>
                  <a:cubicBezTo>
                    <a:pt x="1" y="970"/>
                    <a:pt x="257" y="1199"/>
                    <a:pt x="600" y="1199"/>
                  </a:cubicBezTo>
                  <a:cubicBezTo>
                    <a:pt x="914" y="1199"/>
                    <a:pt x="1199" y="970"/>
                    <a:pt x="1199" y="599"/>
                  </a:cubicBezTo>
                  <a:cubicBezTo>
                    <a:pt x="1199" y="286"/>
                    <a:pt x="971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7561644" y="2430702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8"/>
                  </a:cubicBezTo>
                  <a:cubicBezTo>
                    <a:pt x="0" y="628"/>
                    <a:pt x="172" y="828"/>
                    <a:pt x="428" y="856"/>
                  </a:cubicBezTo>
                  <a:cubicBezTo>
                    <a:pt x="685" y="856"/>
                    <a:pt x="856" y="657"/>
                    <a:pt x="856" y="428"/>
                  </a:cubicBezTo>
                  <a:cubicBezTo>
                    <a:pt x="856" y="172"/>
                    <a:pt x="628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7417519" y="2612619"/>
              <a:ext cx="18909" cy="16618"/>
            </a:xfrm>
            <a:custGeom>
              <a:avLst/>
              <a:gdLst/>
              <a:ahLst/>
              <a:cxnLst/>
              <a:rect l="l" t="t" r="r" b="b"/>
              <a:pathLst>
                <a:path w="685" h="602" extrusionOk="0">
                  <a:moveTo>
                    <a:pt x="346" y="0"/>
                  </a:moveTo>
                  <a:cubicBezTo>
                    <a:pt x="261" y="0"/>
                    <a:pt x="178" y="35"/>
                    <a:pt x="114" y="116"/>
                  </a:cubicBezTo>
                  <a:cubicBezTo>
                    <a:pt x="0" y="258"/>
                    <a:pt x="0" y="429"/>
                    <a:pt x="143" y="544"/>
                  </a:cubicBezTo>
                  <a:cubicBezTo>
                    <a:pt x="205" y="581"/>
                    <a:pt x="278" y="602"/>
                    <a:pt x="348" y="602"/>
                  </a:cubicBezTo>
                  <a:cubicBezTo>
                    <a:pt x="438" y="602"/>
                    <a:pt x="522" y="567"/>
                    <a:pt x="571" y="486"/>
                  </a:cubicBezTo>
                  <a:cubicBezTo>
                    <a:pt x="685" y="372"/>
                    <a:pt x="685" y="173"/>
                    <a:pt x="542" y="59"/>
                  </a:cubicBezTo>
                  <a:cubicBezTo>
                    <a:pt x="480" y="21"/>
                    <a:pt x="412" y="0"/>
                    <a:pt x="34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7452163" y="2500460"/>
              <a:ext cx="37046" cy="33126"/>
            </a:xfrm>
            <a:custGeom>
              <a:avLst/>
              <a:gdLst/>
              <a:ahLst/>
              <a:cxnLst/>
              <a:rect l="l" t="t" r="r" b="b"/>
              <a:pathLst>
                <a:path w="1342" h="1200" extrusionOk="0">
                  <a:moveTo>
                    <a:pt x="677" y="1"/>
                  </a:moveTo>
                  <a:cubicBezTo>
                    <a:pt x="505" y="1"/>
                    <a:pt x="337" y="73"/>
                    <a:pt x="229" y="213"/>
                  </a:cubicBezTo>
                  <a:cubicBezTo>
                    <a:pt x="0" y="498"/>
                    <a:pt x="29" y="869"/>
                    <a:pt x="286" y="1069"/>
                  </a:cubicBezTo>
                  <a:cubicBezTo>
                    <a:pt x="398" y="1156"/>
                    <a:pt x="538" y="1200"/>
                    <a:pt x="676" y="1200"/>
                  </a:cubicBezTo>
                  <a:cubicBezTo>
                    <a:pt x="854" y="1200"/>
                    <a:pt x="1029" y="1127"/>
                    <a:pt x="1142" y="983"/>
                  </a:cubicBezTo>
                  <a:cubicBezTo>
                    <a:pt x="1341" y="755"/>
                    <a:pt x="1313" y="355"/>
                    <a:pt x="1085" y="156"/>
                  </a:cubicBezTo>
                  <a:cubicBezTo>
                    <a:pt x="968" y="51"/>
                    <a:pt x="821" y="1"/>
                    <a:pt x="677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7381273" y="2521716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65" y="1"/>
                  </a:moveTo>
                  <a:cubicBezTo>
                    <a:pt x="346" y="1"/>
                    <a:pt x="223" y="61"/>
                    <a:pt x="143" y="156"/>
                  </a:cubicBezTo>
                  <a:cubicBezTo>
                    <a:pt x="1" y="327"/>
                    <a:pt x="29" y="584"/>
                    <a:pt x="172" y="727"/>
                  </a:cubicBezTo>
                  <a:cubicBezTo>
                    <a:pt x="237" y="805"/>
                    <a:pt x="333" y="842"/>
                    <a:pt x="431" y="842"/>
                  </a:cubicBezTo>
                  <a:cubicBezTo>
                    <a:pt x="546" y="842"/>
                    <a:pt x="665" y="791"/>
                    <a:pt x="742" y="698"/>
                  </a:cubicBezTo>
                  <a:cubicBezTo>
                    <a:pt x="942" y="555"/>
                    <a:pt x="885" y="270"/>
                    <a:pt x="714" y="127"/>
                  </a:cubicBezTo>
                  <a:cubicBezTo>
                    <a:pt x="651" y="39"/>
                    <a:pt x="559" y="1"/>
                    <a:pt x="46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494702" y="2381179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25"/>
                    <a:pt x="29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1" y="586"/>
                    <a:pt x="571" y="511"/>
                  </a:cubicBezTo>
                  <a:cubicBezTo>
                    <a:pt x="685" y="368"/>
                    <a:pt x="685" y="197"/>
                    <a:pt x="542" y="83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7476566" y="2808753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4" y="1"/>
                    <a:pt x="1" y="87"/>
                    <a:pt x="1" y="286"/>
                  </a:cubicBezTo>
                  <a:cubicBezTo>
                    <a:pt x="1" y="429"/>
                    <a:pt x="144" y="572"/>
                    <a:pt x="286" y="572"/>
                  </a:cubicBezTo>
                  <a:cubicBezTo>
                    <a:pt x="429" y="572"/>
                    <a:pt x="572" y="429"/>
                    <a:pt x="572" y="286"/>
                  </a:cubicBezTo>
                  <a:cubicBezTo>
                    <a:pt x="572" y="144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7435627" y="269220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57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6"/>
                    <a:pt x="970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7392288" y="275834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01"/>
                    <a:pt x="1" y="429"/>
                  </a:cubicBezTo>
                  <a:cubicBezTo>
                    <a:pt x="1" y="657"/>
                    <a:pt x="172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29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7745162" y="2820568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57"/>
                    <a:pt x="143" y="572"/>
                    <a:pt x="286" y="572"/>
                  </a:cubicBezTo>
                  <a:cubicBezTo>
                    <a:pt x="428" y="572"/>
                    <a:pt x="571" y="457"/>
                    <a:pt x="571" y="286"/>
                  </a:cubicBezTo>
                  <a:cubicBezTo>
                    <a:pt x="571" y="144"/>
                    <a:pt x="428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7703423" y="2704020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86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5"/>
                    <a:pt x="913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7660884" y="277016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1"/>
                    <a:pt x="0" y="429"/>
                  </a:cubicBezTo>
                  <a:cubicBezTo>
                    <a:pt x="0" y="686"/>
                    <a:pt x="172" y="857"/>
                    <a:pt x="428" y="857"/>
                  </a:cubicBezTo>
                  <a:cubicBezTo>
                    <a:pt x="685" y="857"/>
                    <a:pt x="856" y="657"/>
                    <a:pt x="856" y="429"/>
                  </a:cubicBezTo>
                  <a:cubicBezTo>
                    <a:pt x="856" y="172"/>
                    <a:pt x="657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7247389" y="1647024"/>
              <a:ext cx="319003" cy="1340554"/>
            </a:xfrm>
            <a:custGeom>
              <a:avLst/>
              <a:gdLst/>
              <a:ahLst/>
              <a:cxnLst/>
              <a:rect l="l" t="t" r="r" b="b"/>
              <a:pathLst>
                <a:path w="11556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73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511" y="48562"/>
                  </a:lnTo>
                  <a:lnTo>
                    <a:pt x="2511" y="42827"/>
                  </a:lnTo>
                  <a:lnTo>
                    <a:pt x="2511" y="37834"/>
                  </a:lnTo>
                  <a:cubicBezTo>
                    <a:pt x="2511" y="31385"/>
                    <a:pt x="6363" y="25879"/>
                    <a:pt x="11556" y="24281"/>
                  </a:cubicBezTo>
                  <a:cubicBezTo>
                    <a:pt x="6363" y="22683"/>
                    <a:pt x="2511" y="17176"/>
                    <a:pt x="2511" y="10728"/>
                  </a:cubicBezTo>
                  <a:lnTo>
                    <a:pt x="2511" y="5735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7176499" y="1615499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7176499" y="1635209"/>
              <a:ext cx="817577" cy="52008"/>
            </a:xfrm>
            <a:custGeom>
              <a:avLst/>
              <a:gdLst/>
              <a:ahLst/>
              <a:cxnLst/>
              <a:rect l="l" t="t" r="r" b="b"/>
              <a:pathLst>
                <a:path w="29617" h="1884" extrusionOk="0">
                  <a:moveTo>
                    <a:pt x="143" y="0"/>
                  </a:moveTo>
                  <a:cubicBezTo>
                    <a:pt x="57" y="171"/>
                    <a:pt x="0" y="342"/>
                    <a:pt x="0" y="571"/>
                  </a:cubicBezTo>
                  <a:cubicBezTo>
                    <a:pt x="0" y="1284"/>
                    <a:pt x="571" y="1883"/>
                    <a:pt x="1313" y="1883"/>
                  </a:cubicBezTo>
                  <a:lnTo>
                    <a:pt x="28276" y="1883"/>
                  </a:lnTo>
                  <a:cubicBezTo>
                    <a:pt x="28989" y="1883"/>
                    <a:pt x="29617" y="1313"/>
                    <a:pt x="29617" y="571"/>
                  </a:cubicBezTo>
                  <a:cubicBezTo>
                    <a:pt x="29617" y="342"/>
                    <a:pt x="29560" y="171"/>
                    <a:pt x="29474" y="0"/>
                  </a:cubicBezTo>
                  <a:cubicBezTo>
                    <a:pt x="29246" y="457"/>
                    <a:pt x="28789" y="742"/>
                    <a:pt x="28276" y="742"/>
                  </a:cubicBezTo>
                  <a:lnTo>
                    <a:pt x="1313" y="742"/>
                  </a:lnTo>
                  <a:cubicBezTo>
                    <a:pt x="828" y="742"/>
                    <a:pt x="343" y="428"/>
                    <a:pt x="143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176499" y="2959200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7176499" y="2978883"/>
              <a:ext cx="817577" cy="52035"/>
            </a:xfrm>
            <a:custGeom>
              <a:avLst/>
              <a:gdLst/>
              <a:ahLst/>
              <a:cxnLst/>
              <a:rect l="l" t="t" r="r" b="b"/>
              <a:pathLst>
                <a:path w="29617" h="1885" extrusionOk="0">
                  <a:moveTo>
                    <a:pt x="143" y="1"/>
                  </a:moveTo>
                  <a:cubicBezTo>
                    <a:pt x="57" y="172"/>
                    <a:pt x="0" y="343"/>
                    <a:pt x="0" y="572"/>
                  </a:cubicBezTo>
                  <a:cubicBezTo>
                    <a:pt x="0" y="1285"/>
                    <a:pt x="571" y="1884"/>
                    <a:pt x="1313" y="1884"/>
                  </a:cubicBezTo>
                  <a:lnTo>
                    <a:pt x="28276" y="1884"/>
                  </a:lnTo>
                  <a:cubicBezTo>
                    <a:pt x="28989" y="1884"/>
                    <a:pt x="29617" y="1313"/>
                    <a:pt x="29617" y="572"/>
                  </a:cubicBezTo>
                  <a:cubicBezTo>
                    <a:pt x="29617" y="343"/>
                    <a:pt x="29560" y="172"/>
                    <a:pt x="29474" y="1"/>
                  </a:cubicBezTo>
                  <a:cubicBezTo>
                    <a:pt x="29246" y="457"/>
                    <a:pt x="28789" y="743"/>
                    <a:pt x="28276" y="743"/>
                  </a:cubicBezTo>
                  <a:lnTo>
                    <a:pt x="1313" y="743"/>
                  </a:lnTo>
                  <a:cubicBezTo>
                    <a:pt x="828" y="743"/>
                    <a:pt x="343" y="429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044667" y="3030890"/>
              <a:ext cx="1910018" cy="266223"/>
            </a:xfrm>
            <a:custGeom>
              <a:avLst/>
              <a:gdLst/>
              <a:ahLst/>
              <a:cxnLst/>
              <a:rect l="l" t="t" r="r" b="b"/>
              <a:pathLst>
                <a:path w="69191" h="9644" extrusionOk="0">
                  <a:moveTo>
                    <a:pt x="0" y="0"/>
                  </a:moveTo>
                  <a:lnTo>
                    <a:pt x="0" y="9644"/>
                  </a:lnTo>
                  <a:lnTo>
                    <a:pt x="63855" y="9644"/>
                  </a:lnTo>
                  <a:cubicBezTo>
                    <a:pt x="66794" y="9644"/>
                    <a:pt x="69191" y="7475"/>
                    <a:pt x="69191" y="4822"/>
                  </a:cubicBezTo>
                  <a:cubicBezTo>
                    <a:pt x="69191" y="2197"/>
                    <a:pt x="66794" y="0"/>
                    <a:pt x="63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044667" y="3060814"/>
              <a:ext cx="910523" cy="204801"/>
            </a:xfrm>
            <a:custGeom>
              <a:avLst/>
              <a:gdLst/>
              <a:ahLst/>
              <a:cxnLst/>
              <a:rect l="l" t="t" r="r" b="b"/>
              <a:pathLst>
                <a:path w="32984" h="7419" extrusionOk="0">
                  <a:moveTo>
                    <a:pt x="0" y="0"/>
                  </a:moveTo>
                  <a:lnTo>
                    <a:pt x="0" y="7419"/>
                  </a:lnTo>
                  <a:lnTo>
                    <a:pt x="28846" y="7419"/>
                  </a:lnTo>
                  <a:cubicBezTo>
                    <a:pt x="31129" y="7419"/>
                    <a:pt x="32984" y="5735"/>
                    <a:pt x="32984" y="3709"/>
                  </a:cubicBezTo>
                  <a:cubicBezTo>
                    <a:pt x="32984" y="1684"/>
                    <a:pt x="31129" y="0"/>
                    <a:pt x="2884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045512" y="3085207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045505" y="3134847"/>
              <a:ext cx="908806" cy="7895"/>
            </a:xfrm>
            <a:custGeom>
              <a:avLst/>
              <a:gdLst/>
              <a:ahLst/>
              <a:cxnLst/>
              <a:rect l="l" t="t" r="r" b="b"/>
              <a:pathLst>
                <a:path w="66567" h="286" extrusionOk="0">
                  <a:moveTo>
                    <a:pt x="0" y="0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045505" y="3182881"/>
              <a:ext cx="908806" cy="7923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 rot="10800000" flipH="1">
              <a:off x="6045512" y="3222409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038767" y="3047087"/>
              <a:ext cx="922338" cy="230005"/>
            </a:xfrm>
            <a:custGeom>
              <a:avLst/>
              <a:gdLst/>
              <a:ahLst/>
              <a:cxnLst/>
              <a:rect l="l" t="t" r="r" b="b"/>
              <a:pathLst>
                <a:path w="33412" h="8332" extrusionOk="0">
                  <a:moveTo>
                    <a:pt x="0" y="0"/>
                  </a:moveTo>
                  <a:lnTo>
                    <a:pt x="0" y="885"/>
                  </a:lnTo>
                  <a:lnTo>
                    <a:pt x="28846" y="885"/>
                  </a:lnTo>
                  <a:cubicBezTo>
                    <a:pt x="30872" y="885"/>
                    <a:pt x="32499" y="2340"/>
                    <a:pt x="32499" y="4166"/>
                  </a:cubicBezTo>
                  <a:cubicBezTo>
                    <a:pt x="32499" y="5992"/>
                    <a:pt x="30872" y="7447"/>
                    <a:pt x="28846" y="7447"/>
                  </a:cubicBezTo>
                  <a:lnTo>
                    <a:pt x="0" y="7447"/>
                  </a:lnTo>
                  <a:lnTo>
                    <a:pt x="0" y="8332"/>
                  </a:lnTo>
                  <a:lnTo>
                    <a:pt x="28846" y="8332"/>
                  </a:lnTo>
                  <a:cubicBezTo>
                    <a:pt x="31329" y="8332"/>
                    <a:pt x="33412" y="6449"/>
                    <a:pt x="33412" y="4166"/>
                  </a:cubicBezTo>
                  <a:cubicBezTo>
                    <a:pt x="33412" y="1855"/>
                    <a:pt x="31386" y="0"/>
                    <a:pt x="28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7242641" y="3101752"/>
              <a:ext cx="442674" cy="124471"/>
            </a:xfrm>
            <a:custGeom>
              <a:avLst/>
              <a:gdLst/>
              <a:ahLst/>
              <a:cxnLst/>
              <a:rect l="l" t="t" r="r" b="b"/>
              <a:pathLst>
                <a:path w="16036" h="4509" extrusionOk="0">
                  <a:moveTo>
                    <a:pt x="8018" y="1"/>
                  </a:moveTo>
                  <a:cubicBezTo>
                    <a:pt x="3596" y="1"/>
                    <a:pt x="1" y="1000"/>
                    <a:pt x="1" y="2255"/>
                  </a:cubicBezTo>
                  <a:cubicBezTo>
                    <a:pt x="1" y="3510"/>
                    <a:pt x="3596" y="4509"/>
                    <a:pt x="8018" y="4509"/>
                  </a:cubicBezTo>
                  <a:cubicBezTo>
                    <a:pt x="12441" y="4509"/>
                    <a:pt x="16036" y="3510"/>
                    <a:pt x="16036" y="2255"/>
                  </a:cubicBezTo>
                  <a:cubicBezTo>
                    <a:pt x="16036" y="1000"/>
                    <a:pt x="12469" y="1"/>
                    <a:pt x="8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306175" y="2793802"/>
              <a:ext cx="792374" cy="189821"/>
            </a:xfrm>
            <a:custGeom>
              <a:avLst/>
              <a:gdLst/>
              <a:ahLst/>
              <a:cxnLst/>
              <a:rect l="l" t="t" r="r" b="b"/>
              <a:pathLst>
                <a:path w="28704" h="5679" extrusionOk="0">
                  <a:moveTo>
                    <a:pt x="0" y="1"/>
                  </a:moveTo>
                  <a:lnTo>
                    <a:pt x="0" y="5679"/>
                  </a:lnTo>
                  <a:lnTo>
                    <a:pt x="28703" y="5679"/>
                  </a:lnTo>
                  <a:lnTo>
                    <a:pt x="28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6247867" y="2951333"/>
              <a:ext cx="908950" cy="79585"/>
            </a:xfrm>
            <a:custGeom>
              <a:avLst/>
              <a:gdLst/>
              <a:ahLst/>
              <a:cxnLst/>
              <a:rect l="l" t="t" r="r" b="b"/>
              <a:pathLst>
                <a:path w="32927" h="2883" extrusionOk="0">
                  <a:moveTo>
                    <a:pt x="1228" y="0"/>
                  </a:moveTo>
                  <a:cubicBezTo>
                    <a:pt x="543" y="0"/>
                    <a:pt x="1" y="542"/>
                    <a:pt x="1" y="1227"/>
                  </a:cubicBezTo>
                  <a:lnTo>
                    <a:pt x="1" y="1684"/>
                  </a:lnTo>
                  <a:cubicBezTo>
                    <a:pt x="1" y="2368"/>
                    <a:pt x="543" y="2882"/>
                    <a:pt x="1228" y="2882"/>
                  </a:cubicBezTo>
                  <a:lnTo>
                    <a:pt x="31729" y="2882"/>
                  </a:lnTo>
                  <a:cubicBezTo>
                    <a:pt x="32385" y="2882"/>
                    <a:pt x="32927" y="2368"/>
                    <a:pt x="32927" y="1684"/>
                  </a:cubicBezTo>
                  <a:lnTo>
                    <a:pt x="32927" y="1227"/>
                  </a:lnTo>
                  <a:cubicBezTo>
                    <a:pt x="32927" y="542"/>
                    <a:pt x="32385" y="0"/>
                    <a:pt x="3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247867" y="2743384"/>
              <a:ext cx="908950" cy="80386"/>
            </a:xfrm>
            <a:custGeom>
              <a:avLst/>
              <a:gdLst/>
              <a:ahLst/>
              <a:cxnLst/>
              <a:rect l="l" t="t" r="r" b="b"/>
              <a:pathLst>
                <a:path w="32927" h="2912" extrusionOk="0">
                  <a:moveTo>
                    <a:pt x="1228" y="1"/>
                  </a:moveTo>
                  <a:cubicBezTo>
                    <a:pt x="543" y="1"/>
                    <a:pt x="1" y="543"/>
                    <a:pt x="1" y="1228"/>
                  </a:cubicBezTo>
                  <a:lnTo>
                    <a:pt x="1" y="1684"/>
                  </a:lnTo>
                  <a:cubicBezTo>
                    <a:pt x="1" y="2369"/>
                    <a:pt x="543" y="2911"/>
                    <a:pt x="1228" y="2911"/>
                  </a:cubicBezTo>
                  <a:lnTo>
                    <a:pt x="31729" y="2911"/>
                  </a:lnTo>
                  <a:cubicBezTo>
                    <a:pt x="32385" y="2911"/>
                    <a:pt x="32927" y="2340"/>
                    <a:pt x="32927" y="1684"/>
                  </a:cubicBezTo>
                  <a:lnTo>
                    <a:pt x="32927" y="1228"/>
                  </a:lnTo>
                  <a:cubicBezTo>
                    <a:pt x="32927" y="543"/>
                    <a:pt x="32385" y="1"/>
                    <a:pt x="31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831520" y="2257923"/>
              <a:ext cx="854596" cy="769959"/>
            </a:xfrm>
            <a:custGeom>
              <a:avLst/>
              <a:gdLst/>
              <a:ahLst/>
              <a:cxnLst/>
              <a:rect l="l" t="t" r="r" b="b"/>
              <a:pathLst>
                <a:path w="30958" h="27892" extrusionOk="0">
                  <a:moveTo>
                    <a:pt x="3759" y="0"/>
                  </a:moveTo>
                  <a:cubicBezTo>
                    <a:pt x="2877" y="0"/>
                    <a:pt x="2001" y="335"/>
                    <a:pt x="1341" y="1010"/>
                  </a:cubicBezTo>
                  <a:cubicBezTo>
                    <a:pt x="0" y="2379"/>
                    <a:pt x="0" y="4548"/>
                    <a:pt x="1370" y="5860"/>
                  </a:cubicBezTo>
                  <a:cubicBezTo>
                    <a:pt x="2053" y="6516"/>
                    <a:pt x="2947" y="6832"/>
                    <a:pt x="3823" y="6832"/>
                  </a:cubicBezTo>
                  <a:cubicBezTo>
                    <a:pt x="3862" y="6832"/>
                    <a:pt x="3900" y="6831"/>
                    <a:pt x="3938" y="6830"/>
                  </a:cubicBezTo>
                  <a:cubicBezTo>
                    <a:pt x="4080" y="7115"/>
                    <a:pt x="4251" y="7372"/>
                    <a:pt x="4480" y="7601"/>
                  </a:cubicBezTo>
                  <a:cubicBezTo>
                    <a:pt x="4976" y="8078"/>
                    <a:pt x="5626" y="8325"/>
                    <a:pt x="6267" y="8325"/>
                  </a:cubicBezTo>
                  <a:cubicBezTo>
                    <a:pt x="6584" y="8325"/>
                    <a:pt x="6898" y="8265"/>
                    <a:pt x="7190" y="8143"/>
                  </a:cubicBezTo>
                  <a:cubicBezTo>
                    <a:pt x="10043" y="11367"/>
                    <a:pt x="15436" y="17444"/>
                    <a:pt x="19944" y="22666"/>
                  </a:cubicBezTo>
                  <a:cubicBezTo>
                    <a:pt x="23715" y="26980"/>
                    <a:pt x="25917" y="27892"/>
                    <a:pt x="27106" y="27892"/>
                  </a:cubicBezTo>
                  <a:cubicBezTo>
                    <a:pt x="27977" y="27892"/>
                    <a:pt x="28304" y="27402"/>
                    <a:pt x="28304" y="27402"/>
                  </a:cubicBezTo>
                  <a:cubicBezTo>
                    <a:pt x="28304" y="27402"/>
                    <a:pt x="30957" y="25576"/>
                    <a:pt x="23368" y="19242"/>
                  </a:cubicBezTo>
                  <a:cubicBezTo>
                    <a:pt x="18061" y="14819"/>
                    <a:pt x="11898" y="9541"/>
                    <a:pt x="8617" y="6745"/>
                  </a:cubicBezTo>
                  <a:cubicBezTo>
                    <a:pt x="8959" y="5832"/>
                    <a:pt x="8759" y="4804"/>
                    <a:pt x="8018" y="4034"/>
                  </a:cubicBezTo>
                  <a:cubicBezTo>
                    <a:pt x="7761" y="3834"/>
                    <a:pt x="7504" y="3635"/>
                    <a:pt x="7219" y="3520"/>
                  </a:cubicBezTo>
                  <a:cubicBezTo>
                    <a:pt x="7247" y="2579"/>
                    <a:pt x="6905" y="1666"/>
                    <a:pt x="6192" y="981"/>
                  </a:cubicBezTo>
                  <a:cubicBezTo>
                    <a:pt x="5510" y="328"/>
                    <a:pt x="4632" y="0"/>
                    <a:pt x="3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472351" y="1856712"/>
              <a:ext cx="849875" cy="842505"/>
            </a:xfrm>
            <a:custGeom>
              <a:avLst/>
              <a:gdLst/>
              <a:ahLst/>
              <a:cxnLst/>
              <a:rect l="l" t="t" r="r" b="b"/>
              <a:pathLst>
                <a:path w="30787" h="30520" extrusionOk="0">
                  <a:moveTo>
                    <a:pt x="20048" y="1"/>
                  </a:moveTo>
                  <a:cubicBezTo>
                    <a:pt x="19492" y="1"/>
                    <a:pt x="18939" y="214"/>
                    <a:pt x="18518" y="650"/>
                  </a:cubicBezTo>
                  <a:lnTo>
                    <a:pt x="828" y="18682"/>
                  </a:lnTo>
                  <a:cubicBezTo>
                    <a:pt x="0" y="19538"/>
                    <a:pt x="0" y="20908"/>
                    <a:pt x="856" y="21707"/>
                  </a:cubicBezTo>
                  <a:lnTo>
                    <a:pt x="9245" y="29924"/>
                  </a:lnTo>
                  <a:cubicBezTo>
                    <a:pt x="9669" y="30320"/>
                    <a:pt x="10219" y="30519"/>
                    <a:pt x="10764" y="30519"/>
                  </a:cubicBezTo>
                  <a:cubicBezTo>
                    <a:pt x="11318" y="30519"/>
                    <a:pt x="11866" y="30313"/>
                    <a:pt x="12269" y="29895"/>
                  </a:cubicBezTo>
                  <a:lnTo>
                    <a:pt x="29959" y="11834"/>
                  </a:lnTo>
                  <a:cubicBezTo>
                    <a:pt x="30787" y="10978"/>
                    <a:pt x="30787" y="9637"/>
                    <a:pt x="29931" y="8810"/>
                  </a:cubicBezTo>
                  <a:lnTo>
                    <a:pt x="21542" y="593"/>
                  </a:lnTo>
                  <a:cubicBezTo>
                    <a:pt x="21122" y="200"/>
                    <a:pt x="20584" y="1"/>
                    <a:pt x="20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509369" y="1889589"/>
              <a:ext cx="774265" cy="774293"/>
            </a:xfrm>
            <a:custGeom>
              <a:avLst/>
              <a:gdLst/>
              <a:ahLst/>
              <a:cxnLst/>
              <a:rect l="l" t="t" r="r" b="b"/>
              <a:pathLst>
                <a:path w="28048" h="28049" extrusionOk="0">
                  <a:moveTo>
                    <a:pt x="14266" y="1"/>
                  </a:moveTo>
                  <a:lnTo>
                    <a:pt x="0" y="14552"/>
                  </a:lnTo>
                  <a:lnTo>
                    <a:pt x="13810" y="28048"/>
                  </a:lnTo>
                  <a:lnTo>
                    <a:pt x="28048" y="13497"/>
                  </a:lnTo>
                  <a:lnTo>
                    <a:pt x="1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547961" y="2231422"/>
              <a:ext cx="401708" cy="393841"/>
            </a:xfrm>
            <a:custGeom>
              <a:avLst/>
              <a:gdLst/>
              <a:ahLst/>
              <a:cxnLst/>
              <a:rect l="l" t="t" r="r" b="b"/>
              <a:pathLst>
                <a:path w="14552" h="14267" extrusionOk="0">
                  <a:moveTo>
                    <a:pt x="771" y="1"/>
                  </a:moveTo>
                  <a:lnTo>
                    <a:pt x="0" y="771"/>
                  </a:lnTo>
                  <a:lnTo>
                    <a:pt x="13810" y="14267"/>
                  </a:lnTo>
                  <a:lnTo>
                    <a:pt x="14552" y="13497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844908" y="1928982"/>
              <a:ext cx="400907" cy="393841"/>
            </a:xfrm>
            <a:custGeom>
              <a:avLst/>
              <a:gdLst/>
              <a:ahLst/>
              <a:cxnLst/>
              <a:rect l="l" t="t" r="r" b="b"/>
              <a:pathLst>
                <a:path w="14523" h="14267" extrusionOk="0">
                  <a:moveTo>
                    <a:pt x="742" y="1"/>
                  </a:moveTo>
                  <a:lnTo>
                    <a:pt x="0" y="771"/>
                  </a:lnTo>
                  <a:lnTo>
                    <a:pt x="13781" y="14267"/>
                  </a:lnTo>
                  <a:lnTo>
                    <a:pt x="14523" y="13525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965404" y="1801391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5" y="0"/>
                  </a:moveTo>
                  <a:cubicBezTo>
                    <a:pt x="1185" y="0"/>
                    <a:pt x="1028" y="57"/>
                    <a:pt x="914" y="172"/>
                  </a:cubicBezTo>
                  <a:lnTo>
                    <a:pt x="257" y="856"/>
                  </a:lnTo>
                  <a:cubicBezTo>
                    <a:pt x="1" y="1113"/>
                    <a:pt x="1" y="1513"/>
                    <a:pt x="257" y="1741"/>
                  </a:cubicBezTo>
                  <a:lnTo>
                    <a:pt x="13182" y="14381"/>
                  </a:lnTo>
                  <a:cubicBezTo>
                    <a:pt x="13311" y="14509"/>
                    <a:pt x="13468" y="14573"/>
                    <a:pt x="13625" y="14573"/>
                  </a:cubicBezTo>
                  <a:cubicBezTo>
                    <a:pt x="13782" y="14573"/>
                    <a:pt x="13939" y="14509"/>
                    <a:pt x="14067" y="14381"/>
                  </a:cubicBezTo>
                  <a:lnTo>
                    <a:pt x="14695" y="13696"/>
                  </a:lnTo>
                  <a:cubicBezTo>
                    <a:pt x="14951" y="13439"/>
                    <a:pt x="14951" y="13040"/>
                    <a:pt x="14695" y="12811"/>
                  </a:cubicBezTo>
                  <a:lnTo>
                    <a:pt x="1798" y="172"/>
                  </a:lnTo>
                  <a:cubicBezTo>
                    <a:pt x="1670" y="57"/>
                    <a:pt x="1506" y="0"/>
                    <a:pt x="1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424291" y="2347418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2" y="0"/>
                  </a:moveTo>
                  <a:cubicBezTo>
                    <a:pt x="1178" y="0"/>
                    <a:pt x="1014" y="64"/>
                    <a:pt x="885" y="193"/>
                  </a:cubicBezTo>
                  <a:lnTo>
                    <a:pt x="258" y="878"/>
                  </a:lnTo>
                  <a:cubicBezTo>
                    <a:pt x="1" y="1134"/>
                    <a:pt x="1" y="1505"/>
                    <a:pt x="258" y="1762"/>
                  </a:cubicBezTo>
                  <a:lnTo>
                    <a:pt x="13154" y="14402"/>
                  </a:lnTo>
                  <a:cubicBezTo>
                    <a:pt x="13283" y="14516"/>
                    <a:pt x="13447" y="14573"/>
                    <a:pt x="13611" y="14573"/>
                  </a:cubicBezTo>
                  <a:cubicBezTo>
                    <a:pt x="13775" y="14573"/>
                    <a:pt x="13939" y="14516"/>
                    <a:pt x="14067" y="14402"/>
                  </a:cubicBezTo>
                  <a:lnTo>
                    <a:pt x="14695" y="13717"/>
                  </a:lnTo>
                  <a:cubicBezTo>
                    <a:pt x="14952" y="13460"/>
                    <a:pt x="14952" y="13061"/>
                    <a:pt x="14695" y="12833"/>
                  </a:cubicBezTo>
                  <a:lnTo>
                    <a:pt x="1798" y="193"/>
                  </a:lnTo>
                  <a:cubicBezTo>
                    <a:pt x="1670" y="64"/>
                    <a:pt x="1506" y="0"/>
                    <a:pt x="1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824636" y="3696419"/>
              <a:ext cx="3572722" cy="68543"/>
            </a:xfrm>
            <a:custGeom>
              <a:avLst/>
              <a:gdLst/>
              <a:ahLst/>
              <a:cxnLst/>
              <a:rect l="l" t="t" r="r" b="b"/>
              <a:pathLst>
                <a:path w="129423" h="2483" extrusionOk="0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8287849" y="2108552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712091" y="1246117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8164179" y="1335888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960178" y="2397632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8342176" y="2729223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656" y="0"/>
                  </a:moveTo>
                  <a:lnTo>
                    <a:pt x="1028" y="1313"/>
                  </a:lnTo>
                  <a:lnTo>
                    <a:pt x="1" y="1940"/>
                  </a:lnTo>
                  <a:lnTo>
                    <a:pt x="1028" y="2597"/>
                  </a:lnTo>
                  <a:lnTo>
                    <a:pt x="1656" y="3881"/>
                  </a:lnTo>
                  <a:lnTo>
                    <a:pt x="2226" y="2597"/>
                  </a:lnTo>
                  <a:lnTo>
                    <a:pt x="3253" y="1940"/>
                  </a:lnTo>
                  <a:lnTo>
                    <a:pt x="2226" y="131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8183088" y="3112794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911" y="0"/>
                  </a:moveTo>
                  <a:lnTo>
                    <a:pt x="1883" y="2283"/>
                  </a:lnTo>
                  <a:lnTo>
                    <a:pt x="0" y="3424"/>
                  </a:lnTo>
                  <a:lnTo>
                    <a:pt x="1883" y="4566"/>
                  </a:lnTo>
                  <a:lnTo>
                    <a:pt x="2911" y="6877"/>
                  </a:lnTo>
                  <a:lnTo>
                    <a:pt x="3938" y="4566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340013" y="1623394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805516" y="1489482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598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8"/>
                  </a:lnTo>
                  <a:lnTo>
                    <a:pt x="1598" y="3881"/>
                  </a:lnTo>
                  <a:lnTo>
                    <a:pt x="2197" y="2568"/>
                  </a:lnTo>
                  <a:lnTo>
                    <a:pt x="3253" y="1912"/>
                  </a:lnTo>
                  <a:lnTo>
                    <a:pt x="2197" y="128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266776" y="2068387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827783" y="2966295"/>
              <a:ext cx="159115" cy="189840"/>
            </a:xfrm>
            <a:custGeom>
              <a:avLst/>
              <a:gdLst/>
              <a:ahLst/>
              <a:cxnLst/>
              <a:rect l="l" t="t" r="r" b="b"/>
              <a:pathLst>
                <a:path w="5764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7"/>
                  </a:lnTo>
                  <a:lnTo>
                    <a:pt x="3909" y="4594"/>
                  </a:lnTo>
                  <a:lnTo>
                    <a:pt x="5764" y="3424"/>
                  </a:lnTo>
                  <a:lnTo>
                    <a:pt x="3909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739557" y="3341198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5" y="1285"/>
                  </a:lnTo>
                  <a:lnTo>
                    <a:pt x="1" y="1941"/>
                  </a:lnTo>
                  <a:lnTo>
                    <a:pt x="1085" y="2597"/>
                  </a:lnTo>
                  <a:lnTo>
                    <a:pt x="1655" y="3881"/>
                  </a:lnTo>
                  <a:lnTo>
                    <a:pt x="2226" y="2597"/>
                  </a:lnTo>
                  <a:lnTo>
                    <a:pt x="3282" y="1941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2"/>
          <p:cNvSpPr txBox="1">
            <a:spLocks noGrp="1"/>
          </p:cNvSpPr>
          <p:nvPr>
            <p:ph type="ctrTitle"/>
          </p:nvPr>
        </p:nvSpPr>
        <p:spPr>
          <a:xfrm>
            <a:off x="619725" y="2206303"/>
            <a:ext cx="4300032" cy="1249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Poppins ExtraBold"/>
                <a:sym typeface="Poppins ExtraBold"/>
              </a:rPr>
              <a:t>Database1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Poppins Medium"/>
              <a:sym typeface="Poppins Medium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2022/08/11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80298" y="41178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55094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Crawler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是將網路上的檔案資源下載下來的一個動作，主要分成兩個步驟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下載檔案：對伺服器發送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，取得網站內容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分析內容：取得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後，透過標籤、文字、結構等過濾我們需要的資料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11" y="59466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7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4474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79807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網站有分成動態及靜態的網頁，兩種抓取的方法不同</a:t>
            </a:r>
          </a:p>
          <a:p>
            <a:pPr lvl="1">
              <a:lnSpc>
                <a:spcPct val="200000"/>
              </a:lnSpc>
              <a:buFont typeface="微軟正黑體" panose="020B0604030504040204" pitchFamily="34" charset="-12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靜態網站：對網站發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後，使用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進行網站架構的分析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動態網站：因為是等使用者進入網站後，才會利用後端程式載入資料。需要使用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自動操控瀏覽器，等資料載入完成後才開始分析架構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63" y="627612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40936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47980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：獨一的標籤，整個網頁只會有一個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：群組標籤，通常會是排版的標籤或是一個內容群組（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tools, title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name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：架構的標籤，例如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h1, table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03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CAF227B-0809-34DB-3196-E4D93CE8B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r="36820"/>
          <a:stretch/>
        </p:blipFill>
        <p:spPr bwMode="auto">
          <a:xfrm>
            <a:off x="5348925" y="1318054"/>
            <a:ext cx="3171039" cy="32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5549D8-B9E6-9312-D843-34DCBC25A988}"/>
              </a:ext>
            </a:extLst>
          </p:cNvPr>
          <p:cNvSpPr/>
          <p:nvPr/>
        </p:nvSpPr>
        <p:spPr>
          <a:xfrm>
            <a:off x="5824150" y="1318054"/>
            <a:ext cx="799071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042454" y="2162433"/>
            <a:ext cx="832022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D0EE7C-3250-6135-92C9-6AB794766CBB}"/>
              </a:ext>
            </a:extLst>
          </p:cNvPr>
          <p:cNvSpPr/>
          <p:nvPr/>
        </p:nvSpPr>
        <p:spPr>
          <a:xfrm>
            <a:off x="5869459" y="2961505"/>
            <a:ext cx="444844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CC244A4-38E2-E8A7-AE92-3DBEF72A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02" y="1595661"/>
            <a:ext cx="3268362" cy="26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55806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：顧名思義文字，就是一個架構中純文字的部分，也能成為搜尋的目標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：除了特定的屬性，其他都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[aria-controls =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report-table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425512" y="1896551"/>
            <a:ext cx="1857633" cy="2040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3F8D32-019A-1EA8-00AF-112B3BAA6676}"/>
              </a:ext>
            </a:extLst>
          </p:cNvPr>
          <p:cNvSpPr/>
          <p:nvPr/>
        </p:nvSpPr>
        <p:spPr>
          <a:xfrm>
            <a:off x="7084539" y="2826399"/>
            <a:ext cx="580769" cy="216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60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在任意網頁，右鍵選擇「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」，就可看到網頁的所有資訊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D470E2F-F622-1DDE-DEED-BD435627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14" y="1994864"/>
            <a:ext cx="5820146" cy="26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6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爬蟲技巧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資訊寫的越詳細，越能找到的指定物件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39AAB45-5630-00CB-A21B-AA75B0F2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42" y="573213"/>
            <a:ext cx="421506" cy="4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2C5E59-8CC0-6AEA-CE2B-F9F193B90BF1}"/>
              </a:ext>
            </a:extLst>
          </p:cNvPr>
          <p:cNvSpPr txBox="1"/>
          <p:nvPr/>
        </p:nvSpPr>
        <p:spPr>
          <a:xfrm>
            <a:off x="1264841" y="1859665"/>
            <a:ext cx="3769536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&lt;span&gt; apple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&lt;span class=”title”&gt; banana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 id=”</a:t>
            </a:r>
            <a:r>
              <a:rPr lang="en-US" altLang="zh-TW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sm_title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”&gt;&lt;/span&gt;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754B9C-7708-C0BE-452F-6018FBD51E28}"/>
              </a:ext>
            </a:extLst>
          </p:cNvPr>
          <p:cNvSpPr txBox="1"/>
          <p:nvPr/>
        </p:nvSpPr>
        <p:spPr>
          <a:xfrm>
            <a:off x="5676521" y="1879002"/>
            <a:ext cx="2584300" cy="218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.title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&gt; </a:t>
            </a: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#sm_title</a:t>
            </a:r>
          </a:p>
        </p:txBody>
      </p:sp>
    </p:spTree>
    <p:extLst>
      <p:ext uri="{BB962C8B-B14F-4D97-AF65-F5344CB8AC3E}">
        <p14:creationId xmlns:p14="http://schemas.microsoft.com/office/powerpoint/2010/main" val="313410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靜態爬蟲的流程比較單純：載入網站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requests.get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連接到指定網頁，再使用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將文字轉成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自己要的資訊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270D98B-B756-C24C-15B0-1230B004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4" y="1904710"/>
            <a:ext cx="5039826" cy="8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8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8" y="1343358"/>
            <a:ext cx="7005426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Beautiful Soup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是一個用來解析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的函式庫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他可以將一段文字根據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的架構進行剖析，再利用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 name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name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甚至是文字內容等資料去搜尋符合的元件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343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動態網頁的爬蟲會需要先開啟自動化的瀏覽器，並透過程式去操控此瀏覽器，達到自己想要的目的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包含我們常見的瀏覽器：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edge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firefox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safari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6E65505D-ECF0-1348-8C9B-0F0E89C63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05"/>
          <a:stretch/>
        </p:blipFill>
        <p:spPr bwMode="auto">
          <a:xfrm>
            <a:off x="2044099" y="3132456"/>
            <a:ext cx="4867447" cy="15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44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是啟動此自動化瀏覽器時的參數，常見的包含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blink-settings=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imagesEnabled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=false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：不加載圖片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--no-sandbox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：以最高權限運行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--window-size=1440,900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：調整瀏覽器解析度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user-agent="xxx"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0C2D1E7-6479-D0A8-BA22-8ED7DEEA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23" y="1357798"/>
            <a:ext cx="6233953" cy="6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61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/>
          <p:nvPr/>
        </p:nvSpPr>
        <p:spPr>
          <a:xfrm>
            <a:off x="2933662" y="3451324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2891293" y="2353083"/>
            <a:ext cx="9762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2930700" y="1190662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2"/>
          </p:nvPr>
        </p:nvSpPr>
        <p:spPr>
          <a:xfrm>
            <a:off x="2930700" y="1263712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環境設定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3"/>
          </p:nvPr>
        </p:nvSpPr>
        <p:spPr>
          <a:xfrm>
            <a:off x="3099300" y="1291099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5"/>
          </p:nvPr>
        </p:nvSpPr>
        <p:spPr>
          <a:xfrm>
            <a:off x="2930700" y="3575759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6"/>
          </p:nvPr>
        </p:nvSpPr>
        <p:spPr>
          <a:xfrm>
            <a:off x="3102262" y="3553406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8"/>
          </p:nvPr>
        </p:nvSpPr>
        <p:spPr>
          <a:xfrm>
            <a:off x="2988704" y="2456177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9"/>
          </p:nvPr>
        </p:nvSpPr>
        <p:spPr>
          <a:xfrm>
            <a:off x="3081370" y="2453445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3598304" y="2291329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2988704" y="2680391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3543276" y="3405332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2933676" y="3794394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2979964" y="1152846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Service(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的位置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：下載好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之後更改路徑成自己的位置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就等於是在瀏覽器的網址列輸入的感覺，會直接前往該網站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接下來就根據自己想找的目標執行動作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DD05BDD-3237-ACEB-64E4-1BF2062E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55" y="1370227"/>
            <a:ext cx="5859290" cy="56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02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952" y="1855286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WebDriverWait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是一種隱性的等待，等後面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until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的條件達成後才會繼續接下來的動作，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expected_condition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(EC)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的常用種類包含：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EC.element_to_be_clickable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：元件可以點擊，通常使用在按鈕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EC.presence_of_element_located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：只要一個符合的元素載入完成即可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EC.presence_of_all_elements_located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：所有符合的元素都載入完成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21587" b="61835"/>
          <a:stretch/>
        </p:blipFill>
        <p:spPr bwMode="auto">
          <a:xfrm>
            <a:off x="417560" y="1346743"/>
            <a:ext cx="8308879" cy="1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8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176083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結構中的元件，回傳第一個找到的元件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則會回傳所有符合元件的陣列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通常會透過以下資訊搜尋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9112" r="29807" b="43837"/>
          <a:stretch/>
        </p:blipFill>
        <p:spPr bwMode="auto">
          <a:xfrm>
            <a:off x="1276851" y="1301578"/>
            <a:ext cx="6590297" cy="1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DFC2AD0-C78B-CBC1-D57E-0147DADE88B1}"/>
              </a:ext>
            </a:extLst>
          </p:cNvPr>
          <p:cNvSpPr txBox="1"/>
          <p:nvPr/>
        </p:nvSpPr>
        <p:spPr>
          <a:xfrm>
            <a:off x="1441621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By.CLASS_NAME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By.ID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By.TAG_NAME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C1101E-0E66-A9EA-C9B3-3E1D4F6BEA26}"/>
              </a:ext>
            </a:extLst>
          </p:cNvPr>
          <p:cNvSpPr txBox="1"/>
          <p:nvPr/>
        </p:nvSpPr>
        <p:spPr>
          <a:xfrm>
            <a:off x="4320746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By.CSS_SELECTOR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By.XPATH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8589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220575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針對找到的元件，可以用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.text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取得他的文字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也可以利用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send_keys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輸入值，或是模擬鍵盤的操作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關於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Keys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的種類參考網址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這邊的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Keys.ENTER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可以換成針對搜尋的按鈕用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click()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54B1E4F-CBE2-6244-A44D-6CEA446D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65" y="1416816"/>
            <a:ext cx="3261669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8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284" y="1343358"/>
            <a:ext cx="7340884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簡單範例，開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在搜尋欄輸入關鍵字，最後按送出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範例連結：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https://github.com/anitaHey/HCI-Summer-Training2022/blob/main/Database/WebCrawlerExample.py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0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65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63FDAB-B9EB-FA65-3802-3A36DA730415}"/>
              </a:ext>
            </a:extLst>
          </p:cNvPr>
          <p:cNvSpPr txBox="1"/>
          <p:nvPr/>
        </p:nvSpPr>
        <p:spPr>
          <a:xfrm>
            <a:off x="2298356" y="938551"/>
            <a:ext cx="4469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一個分析股市的資料庫，我們需要的內容包含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BC537C0-CFC5-2C6F-55B3-0734385B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56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6C784CA-B860-B3DB-C8E4-1CEE5A60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7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A3CCAF7-CF1C-0203-37B9-98D6FCA2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18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67F350-EA2B-B965-BC87-509830FC178F}"/>
              </a:ext>
            </a:extLst>
          </p:cNvPr>
          <p:cNvSpPr txBox="1"/>
          <p:nvPr/>
        </p:nvSpPr>
        <p:spPr>
          <a:xfrm>
            <a:off x="1390137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行事曆（開市）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9A9CC8-29A4-5FF6-7DE8-D64F613718ED}"/>
              </a:ext>
            </a:extLst>
          </p:cNvPr>
          <p:cNvSpPr txBox="1"/>
          <p:nvPr/>
        </p:nvSpPr>
        <p:spPr>
          <a:xfrm>
            <a:off x="3678068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5EA44F-D406-BE88-7A8A-D2A00B9A8EE8}"/>
              </a:ext>
            </a:extLst>
          </p:cNvPr>
          <p:cNvSpPr txBox="1"/>
          <p:nvPr/>
        </p:nvSpPr>
        <p:spPr>
          <a:xfrm>
            <a:off x="5965999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</p:spTree>
    <p:extLst>
      <p:ext uri="{BB962C8B-B14F-4D97-AF65-F5344CB8AC3E}">
        <p14:creationId xmlns:p14="http://schemas.microsoft.com/office/powerpoint/2010/main" val="67539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時間是處理時序資料庫中最重要的一環，包含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每年的股票開市休市日期（能計算交易日）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每支股票的除息日期（計算平均值才不會失真）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每天股價資訊的處理（包含每天、每小時甚至每分鐘）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而我們會將１、２點的資訊加入行事曆資料庫中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04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40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因此在行事曆資料庫中，會儲存的資料包含下列：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年、月、日、星期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今年度開市第幾天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若為除息日，紀錄股票代號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能靈活的處理時序資料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查詢前三個交易日的資訊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2522323"/>
            <a:ext cx="6588960" cy="187256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：日期　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20220221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day_of_stock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：今年度開市第幾天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other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：休市原因或其他備註資料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A20160-80B7-D944-1E85-6CB3993A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551" y="1470252"/>
            <a:ext cx="5898292" cy="7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2525516"/>
            <a:ext cx="6588960" cy="1600715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year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：年份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total_day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：總共開市日期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41979B6-4AC3-1CB4-4340-B0AD8D865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455" y="1493161"/>
            <a:ext cx="5729416" cy="5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7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038" y="1413904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可搜尋任何標示清楚的網站進行爬蟲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範例使用的網站為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台灣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- 2022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年全球股市休市日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14DC987-6934-DED8-23C1-38EB10C2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87" y="2773191"/>
            <a:ext cx="3184826" cy="17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35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238168-95AB-C43E-2D79-01BE201B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50" y="1303588"/>
            <a:ext cx="5571195" cy="3240485"/>
          </a:xfrm>
          <a:prstGeom prst="rect">
            <a:avLst/>
          </a:prstGeom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204369-29E6-60A4-05FC-9F00DA86B08A}"/>
              </a:ext>
            </a:extLst>
          </p:cNvPr>
          <p:cNvSpPr txBox="1"/>
          <p:nvPr/>
        </p:nvSpPr>
        <p:spPr>
          <a:xfrm>
            <a:off x="4733702" y="4574446"/>
            <a:ext cx="3211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記得要將資料庫設定</a:t>
            </a:r>
            <a:r>
              <a:rPr lang="en-US" altLang="zh-TW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SQL Server</a:t>
            </a:r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驗證</a:t>
            </a:r>
            <a:endParaRPr lang="zh-TW" altLang="en-US" dirty="0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1631CF12-B665-292E-A310-7803B348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724" y="4555352"/>
            <a:ext cx="323405" cy="3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FA7221-D5A2-4B35-5955-D61B8CDE09E5}"/>
              </a:ext>
            </a:extLst>
          </p:cNvPr>
          <p:cNvSpPr/>
          <p:nvPr/>
        </p:nvSpPr>
        <p:spPr>
          <a:xfrm rot="10800000">
            <a:off x="3907789" y="3733759"/>
            <a:ext cx="502508" cy="280087"/>
          </a:xfrm>
          <a:prstGeom prst="rightArrow">
            <a:avLst>
              <a:gd name="adj1" fmla="val 23529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A5895D9-96C0-5874-2FC0-9142028CFB08}"/>
              </a:ext>
            </a:extLst>
          </p:cNvPr>
          <p:cNvSpPr txBox="1"/>
          <p:nvPr/>
        </p:nvSpPr>
        <p:spPr>
          <a:xfrm>
            <a:off x="4506097" y="3459445"/>
            <a:ext cx="330749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填入自己設定的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帳號密碼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</a:t>
            </a:r>
          </a:p>
          <a:p>
            <a:pPr algn="ctr"/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資料庫名稱（不是伺服器名稱哦！）</a:t>
            </a:r>
          </a:p>
        </p:txBody>
      </p:sp>
    </p:spTree>
    <p:extLst>
      <p:ext uri="{BB962C8B-B14F-4D97-AF65-F5344CB8AC3E}">
        <p14:creationId xmlns:p14="http://schemas.microsoft.com/office/powerpoint/2010/main" val="101368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9F4D68-D363-8ECC-5CD1-FE6B2EB0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44" y="1454263"/>
            <a:ext cx="3384908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7DF3E1-F532-99D1-0032-2CC8B7E6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7493"/>
            <a:ext cx="3934972" cy="266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121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8ED24EE-A6D5-0CBC-B78E-294202804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18" y="1348783"/>
            <a:ext cx="5498757" cy="107322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1433383" y="2571750"/>
            <a:ext cx="6804455" cy="218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新版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有改變參數寫法（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參考網站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代表啟動此自動化瀏覽器時的參數，這邊有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完整的官方參數說明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第四行為啟用 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這個路徑的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，要更改為自己檔案放的路徑，並套用前面設定的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就等於是在瀏覽器的網址列輸入的感覺，會直接前往該網站</a:t>
            </a:r>
          </a:p>
        </p:txBody>
      </p:sp>
    </p:spTree>
    <p:extLst>
      <p:ext uri="{BB962C8B-B14F-4D97-AF65-F5344CB8AC3E}">
        <p14:creationId xmlns:p14="http://schemas.microsoft.com/office/powerpoint/2010/main" val="1688109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1227437" y="3391415"/>
            <a:ext cx="6804455" cy="131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WebDriverWait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).until(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表示要等後面指定的物件讀取完成後才開始接下來的動作。這個通常會用在動態網站，因為不確定動態的部分有無載入完成。若秒數內沒有讀取成功就會跳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C33F1F-FA17-3B85-6CEF-84EFB4AF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302" y="1310545"/>
            <a:ext cx="6289589" cy="19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76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1085334" y="3330895"/>
            <a:ext cx="6841525" cy="1318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是在一個範圍內找有無符合條件的物件，而前面放的是一個大的架構。例如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指的是整個頁面的範圍，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holiday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是指在迴圈的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元件裡搜尋。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表示要尋找一個或多個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C33F1F-FA17-3B85-6CEF-84EFB4AF0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993" y="1239965"/>
            <a:ext cx="6289589" cy="197885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63CC22C-3E10-522B-674F-0822DA8E297E}"/>
              </a:ext>
            </a:extLst>
          </p:cNvPr>
          <p:cNvSpPr/>
          <p:nvPr/>
        </p:nvSpPr>
        <p:spPr>
          <a:xfrm>
            <a:off x="2594918" y="1609939"/>
            <a:ext cx="313038" cy="119449"/>
          </a:xfrm>
          <a:prstGeom prst="rect">
            <a:avLst/>
          </a:prstGeom>
          <a:solidFill>
            <a:srgbClr val="E8F1BD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5FD490-74CF-EC89-2A73-FAE974D92EA8}"/>
              </a:ext>
            </a:extLst>
          </p:cNvPr>
          <p:cNvSpPr/>
          <p:nvPr/>
        </p:nvSpPr>
        <p:spPr>
          <a:xfrm>
            <a:off x="2594917" y="2109944"/>
            <a:ext cx="354227" cy="119449"/>
          </a:xfrm>
          <a:prstGeom prst="rect">
            <a:avLst/>
          </a:prstGeom>
          <a:solidFill>
            <a:srgbClr val="E8F1BD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062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28D9880-3EF3-D0D4-2B2D-72389A28F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41" y="1359243"/>
            <a:ext cx="6630405" cy="319628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3DC9540-FC9C-5660-2833-A1EC8CD64EF9}"/>
              </a:ext>
            </a:extLst>
          </p:cNvPr>
          <p:cNvSpPr txBox="1"/>
          <p:nvPr/>
        </p:nvSpPr>
        <p:spPr>
          <a:xfrm>
            <a:off x="6097384" y="683741"/>
            <a:ext cx="2362199" cy="8875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依序將每天存入資料庫，設定假日及特殊節日休市</a:t>
            </a:r>
          </a:p>
        </p:txBody>
      </p:sp>
    </p:spTree>
    <p:extLst>
      <p:ext uri="{BB962C8B-B14F-4D97-AF65-F5344CB8AC3E}">
        <p14:creationId xmlns:p14="http://schemas.microsoft.com/office/powerpoint/2010/main" val="412511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75947" y="40367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77" y="526732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F9E77F8-999F-A5BF-1FC8-4CC20AAD8F9D}"/>
              </a:ext>
            </a:extLst>
          </p:cNvPr>
          <p:cNvSpPr txBox="1"/>
          <p:nvPr/>
        </p:nvSpPr>
        <p:spPr>
          <a:xfrm>
            <a:off x="1616675" y="1511643"/>
            <a:ext cx="5910649" cy="198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股票資訊包含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股票代號、股票名稱以及產業別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除了方便爬取股市資料外，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更是一個分析股價的重要指標，能看出整體產業的股市走向。</a:t>
            </a:r>
          </a:p>
        </p:txBody>
      </p:sp>
    </p:spTree>
    <p:extLst>
      <p:ext uri="{BB962C8B-B14F-4D97-AF65-F5344CB8AC3E}">
        <p14:creationId xmlns:p14="http://schemas.microsoft.com/office/powerpoint/2010/main" val="1025863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985485" y="38211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415" y="505166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F9E77F8-999F-A5BF-1FC8-4CC20AAD8F9D}"/>
              </a:ext>
            </a:extLst>
          </p:cNvPr>
          <p:cNvSpPr txBox="1"/>
          <p:nvPr/>
        </p:nvSpPr>
        <p:spPr>
          <a:xfrm>
            <a:off x="1538416" y="1379838"/>
            <a:ext cx="6188676" cy="105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主要以「股票」的資料為主，並且資料要包含該股票的產業別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範例使用的網站為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　</a:t>
            </a:r>
            <a:r>
              <a:rPr lang="zh-TW" altLang="en-US" b="0" i="0" u="sng" strike="noStrike" dirty="0">
                <a:solidFill>
                  <a:srgbClr val="46434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上市股票列表</a:t>
            </a: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</a:t>
            </a:r>
            <a:r>
              <a:rPr lang="zh-TW" altLang="en-US" b="0" i="0" u="sng" strike="noStrike" dirty="0">
                <a:solidFill>
                  <a:srgbClr val="46434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上櫃股票列表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774178-9861-7469-50CB-CC910D8A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2710426"/>
            <a:ext cx="4227684" cy="189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3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919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270" y="1206882"/>
            <a:ext cx="6493691" cy="2352871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課程使用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Microsoft SQL Server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安裝流程可以參考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教學影片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，完成後開啟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設定管理員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TCP/IP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啟用，並啟用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，重啟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服務後即可連線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B16BD43-C1A8-C78F-9008-DF6A327C7357}"/>
              </a:ext>
            </a:extLst>
          </p:cNvPr>
          <p:cNvGrpSpPr/>
          <p:nvPr/>
        </p:nvGrpSpPr>
        <p:grpSpPr>
          <a:xfrm>
            <a:off x="3046412" y="2719947"/>
            <a:ext cx="2876594" cy="1679611"/>
            <a:chOff x="2713273" y="2516165"/>
            <a:chExt cx="3717453" cy="2170580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7B052A7-2C1E-D9EB-BE46-44EB02169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273" y="2516165"/>
              <a:ext cx="3717453" cy="217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AE4EC5-896E-5D15-1FDB-05E6F4B3C008}"/>
                </a:ext>
              </a:extLst>
            </p:cNvPr>
            <p:cNvSpPr/>
            <p:nvPr/>
          </p:nvSpPr>
          <p:spPr>
            <a:xfrm>
              <a:off x="4473146" y="3476368"/>
              <a:ext cx="1305697" cy="14004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A168A21-A3EA-D003-20D5-55E4836B6DE9}"/>
              </a:ext>
            </a:extLst>
          </p:cNvPr>
          <p:cNvGrpSpPr/>
          <p:nvPr/>
        </p:nvGrpSpPr>
        <p:grpSpPr>
          <a:xfrm>
            <a:off x="2094638" y="4456996"/>
            <a:ext cx="4870956" cy="375872"/>
            <a:chOff x="2852515" y="4433953"/>
            <a:chExt cx="4870956" cy="375872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895671DE-5D02-FEEC-ABFC-BA725550F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515" y="4486420"/>
              <a:ext cx="323405" cy="323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62056E-B4A6-ABF1-625C-D929D507198C}"/>
                </a:ext>
              </a:extLst>
            </p:cNvPr>
            <p:cNvSpPr txBox="1"/>
            <p:nvPr/>
          </p:nvSpPr>
          <p:spPr>
            <a:xfrm>
              <a:off x="3175920" y="4433953"/>
              <a:ext cx="4547551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若只有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就設定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TCP/IP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就好！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1071210" y="37510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140" y="498158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4DE63AD-4130-9C81-E971-BD6DC78C4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2" y="1733550"/>
            <a:ext cx="3481903" cy="259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F557027-945B-C325-5415-18C09AE3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00330"/>
            <a:ext cx="3570287" cy="33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45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926438" y="42287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8" y="545931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535691D-808C-F90E-E37B-86FE2034D5BF}"/>
              </a:ext>
            </a:extLst>
          </p:cNvPr>
          <p:cNvSpPr txBox="1"/>
          <p:nvPr/>
        </p:nvSpPr>
        <p:spPr>
          <a:xfrm>
            <a:off x="1276350" y="2806842"/>
            <a:ext cx="6705600" cy="1494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stock_code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：股票代號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name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：股票名稱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DEC4DF-183E-67A9-E7F9-A4AF9DBBB5C5}"/>
              </a:ext>
            </a:extLst>
          </p:cNvPr>
          <p:cNvSpPr txBox="1"/>
          <p:nvPr/>
        </p:nvSpPr>
        <p:spPr>
          <a:xfrm>
            <a:off x="4572000" y="3227008"/>
            <a:ext cx="4071938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：上市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上櫃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category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：股票產業別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isTaiwan50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：是不是台灣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的股票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123FDDE-CD77-E3F9-16D5-54D19C45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49" y="1339337"/>
            <a:ext cx="5295901" cy="12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8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971197" y="43338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27" y="556440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5EBC174-1035-5B70-98CB-386A0AC08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93" y="1266826"/>
            <a:ext cx="6420214" cy="344328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8308352-B2D4-D819-FD5D-CA5BDE1B2AC9}"/>
              </a:ext>
            </a:extLst>
          </p:cNvPr>
          <p:cNvSpPr txBox="1"/>
          <p:nvPr/>
        </p:nvSpPr>
        <p:spPr>
          <a:xfrm>
            <a:off x="6317155" y="1006087"/>
            <a:ext cx="2362199" cy="8875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先爬到台灣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的股票，存進陣列，方便待會比對</a:t>
            </a:r>
          </a:p>
        </p:txBody>
      </p:sp>
    </p:spTree>
    <p:extLst>
      <p:ext uri="{BB962C8B-B14F-4D97-AF65-F5344CB8AC3E}">
        <p14:creationId xmlns:p14="http://schemas.microsoft.com/office/powerpoint/2010/main" val="1342106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2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5C65E3-DCC0-A000-85C4-F03CB5FE5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252" y="617220"/>
            <a:ext cx="449647" cy="44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6F63595-9CEF-6A9F-017F-C4373625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91" y="1696317"/>
            <a:ext cx="7562218" cy="261850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3D1CE6-D6E8-01B8-093D-A72DCAB18318}"/>
              </a:ext>
            </a:extLst>
          </p:cNvPr>
          <p:cNvSpPr txBox="1"/>
          <p:nvPr/>
        </p:nvSpPr>
        <p:spPr>
          <a:xfrm>
            <a:off x="5257014" y="2577916"/>
            <a:ext cx="2664920" cy="4566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標籤找到想要的資料</a:t>
            </a:r>
          </a:p>
        </p:txBody>
      </p:sp>
    </p:spTree>
    <p:extLst>
      <p:ext uri="{BB962C8B-B14F-4D97-AF65-F5344CB8AC3E}">
        <p14:creationId xmlns:p14="http://schemas.microsoft.com/office/powerpoint/2010/main" val="4046529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9AC5E33-D4C7-029A-D5B2-6B7BFB7383C5}"/>
              </a:ext>
            </a:extLst>
          </p:cNvPr>
          <p:cNvSpPr txBox="1"/>
          <p:nvPr/>
        </p:nvSpPr>
        <p:spPr>
          <a:xfrm>
            <a:off x="1700212" y="1153790"/>
            <a:ext cx="4572000" cy="297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股價資訊包含：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日期時間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股票代碼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成交股數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成績金額</a:t>
            </a:r>
          </a:p>
          <a:p>
            <a:pPr marL="742950" lvl="1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  <a:endParaRPr lang="en-US" altLang="zh-TW" sz="16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5D9EEE2-E559-AA4A-AC8C-A6EB609178ED}"/>
              </a:ext>
            </a:extLst>
          </p:cNvPr>
          <p:cNvSpPr txBox="1"/>
          <p:nvPr/>
        </p:nvSpPr>
        <p:spPr>
          <a:xfrm>
            <a:off x="3986212" y="1626272"/>
            <a:ext cx="2405063" cy="247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最高價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最低價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收盤價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漲跌價差</a:t>
            </a:r>
          </a:p>
          <a:p>
            <a:pPr marL="4572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成交筆數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8E36E6-3B49-FC47-DC6A-9B80E22C2E05}"/>
              </a:ext>
            </a:extLst>
          </p:cNvPr>
          <p:cNvSpPr txBox="1"/>
          <p:nvPr/>
        </p:nvSpPr>
        <p:spPr>
          <a:xfrm>
            <a:off x="1669256" y="4378921"/>
            <a:ext cx="58054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這些數據將用於計算日後的數據分析（均線、ｋ線等）</a:t>
            </a:r>
          </a:p>
        </p:txBody>
      </p:sp>
    </p:spTree>
    <p:extLst>
      <p:ext uri="{BB962C8B-B14F-4D97-AF65-F5344CB8AC3E}">
        <p14:creationId xmlns:p14="http://schemas.microsoft.com/office/powerpoint/2010/main" val="2308607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18798" y="46082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股市資訊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K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6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9AC5E33-D4C7-029A-D5B2-6B7BFB7383C5}"/>
              </a:ext>
            </a:extLst>
          </p:cNvPr>
          <p:cNvSpPr txBox="1"/>
          <p:nvPr/>
        </p:nvSpPr>
        <p:spPr>
          <a:xfrm>
            <a:off x="1547812" y="1458590"/>
            <a:ext cx="6524626" cy="1493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線是由開盤價、最高價、最低價、收盤價繪製而成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用來判斷股價在一段時間內的走勢，紅色的是上漲，黑色的是下跌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TW" sz="16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A02B8A0F-BB8D-1658-B645-6A33EEF8D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28" y="2790191"/>
            <a:ext cx="2749552" cy="18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>
            <a:extLst>
              <a:ext uri="{FF2B5EF4-FFF2-40B4-BE49-F238E27FC236}">
                <a16:creationId xmlns:a16="http://schemas.microsoft.com/office/drawing/2014/main" id="{31D3443A-2740-3D33-51A5-75C5F92C9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2790191"/>
            <a:ext cx="2516188" cy="18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758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680DBCA8-EE7B-4367-AE7C-F15704ED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2" y="1312062"/>
            <a:ext cx="4654404" cy="3240162"/>
          </a:xfrm>
          <a:prstGeom prst="rect">
            <a:avLst/>
          </a:prstGeom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115FBB-1F7D-CC77-DE97-04F1E9DA0EF2}"/>
              </a:ext>
            </a:extLst>
          </p:cNvPr>
          <p:cNvSpPr txBox="1"/>
          <p:nvPr/>
        </p:nvSpPr>
        <p:spPr>
          <a:xfrm>
            <a:off x="6078848" y="1409942"/>
            <a:ext cx="2357438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real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型態 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 float(24)</a:t>
            </a:r>
            <a:endParaRPr lang="en-US" altLang="zh-TW" sz="16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80225CC-1A9E-092E-D631-F29D22A96CE7}"/>
              </a:ext>
            </a:extLst>
          </p:cNvPr>
          <p:cNvSpPr txBox="1"/>
          <p:nvPr/>
        </p:nvSpPr>
        <p:spPr>
          <a:xfrm>
            <a:off x="5687866" y="3548326"/>
            <a:ext cx="2630798" cy="78572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這邊是接下來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均線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的欄位，可以先建立然後空著！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81B177-A3B8-1733-B03C-F47AA99B4615}"/>
              </a:ext>
            </a:extLst>
          </p:cNvPr>
          <p:cNvSpPr txBox="1"/>
          <p:nvPr/>
        </p:nvSpPr>
        <p:spPr>
          <a:xfrm>
            <a:off x="2798608" y="146425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股票代號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EA5ABA-B026-66BE-B116-FE010E5F8D09}"/>
              </a:ext>
            </a:extLst>
          </p:cNvPr>
          <p:cNvSpPr txBox="1"/>
          <p:nvPr/>
        </p:nvSpPr>
        <p:spPr>
          <a:xfrm>
            <a:off x="2798609" y="19916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成交股數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A3D9F0-B0F9-CDF5-AEAF-95F5D8D715DA}"/>
              </a:ext>
            </a:extLst>
          </p:cNvPr>
          <p:cNvSpPr txBox="1"/>
          <p:nvPr/>
        </p:nvSpPr>
        <p:spPr>
          <a:xfrm>
            <a:off x="2800350" y="217542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成交金額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FE137BC-D40C-1653-CC40-0747FFFE7A13}"/>
              </a:ext>
            </a:extLst>
          </p:cNvPr>
          <p:cNvSpPr txBox="1"/>
          <p:nvPr/>
        </p:nvSpPr>
        <p:spPr>
          <a:xfrm>
            <a:off x="2848844" y="238009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開盤價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E55553-3021-B9B8-A2CC-F4AA1878350B}"/>
              </a:ext>
            </a:extLst>
          </p:cNvPr>
          <p:cNvSpPr txBox="1"/>
          <p:nvPr/>
        </p:nvSpPr>
        <p:spPr>
          <a:xfrm>
            <a:off x="2838448" y="25502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最高價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F54AF1-407E-7C42-E323-76360DA8268B}"/>
              </a:ext>
            </a:extLst>
          </p:cNvPr>
          <p:cNvSpPr txBox="1"/>
          <p:nvPr/>
        </p:nvSpPr>
        <p:spPr>
          <a:xfrm>
            <a:off x="2848844" y="273847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最低價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FBD35F-9CF1-185B-2E36-D7977E1D85F1}"/>
              </a:ext>
            </a:extLst>
          </p:cNvPr>
          <p:cNvSpPr txBox="1"/>
          <p:nvPr/>
        </p:nvSpPr>
        <p:spPr>
          <a:xfrm>
            <a:off x="2838450" y="291785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收盤價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1B5301-8DE7-6BEE-62BA-835D85A05A1E}"/>
              </a:ext>
            </a:extLst>
          </p:cNvPr>
          <p:cNvSpPr txBox="1"/>
          <p:nvPr/>
        </p:nvSpPr>
        <p:spPr>
          <a:xfrm>
            <a:off x="2767917" y="309723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漲跌差價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CF0731D-FFDB-EDB7-C654-1B8205AC583C}"/>
              </a:ext>
            </a:extLst>
          </p:cNvPr>
          <p:cNvSpPr txBox="1"/>
          <p:nvPr/>
        </p:nvSpPr>
        <p:spPr>
          <a:xfrm>
            <a:off x="2784319" y="328671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成交筆數</a:t>
            </a:r>
          </a:p>
        </p:txBody>
      </p:sp>
    </p:spTree>
    <p:extLst>
      <p:ext uri="{BB962C8B-B14F-4D97-AF65-F5344CB8AC3E}">
        <p14:creationId xmlns:p14="http://schemas.microsoft.com/office/powerpoint/2010/main" val="1014547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7B8A7CA-0274-8C26-B33D-65D04E6DE73A}"/>
              </a:ext>
            </a:extLst>
          </p:cNvPr>
          <p:cNvSpPr txBox="1"/>
          <p:nvPr/>
        </p:nvSpPr>
        <p:spPr>
          <a:xfrm>
            <a:off x="1404938" y="1498001"/>
            <a:ext cx="5734050" cy="115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上市資料的 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</a:t>
            </a:r>
          </a:p>
          <a:p>
            <a:pPr>
              <a:lnSpc>
                <a:spcPct val="150000"/>
              </a:lnSpc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https://www.twse.com.tw/exchangeReport/STOCK_DAY?response=json&amp;date=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{date}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&amp;stockNo=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{stock}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0E8A4EA-DA78-5A38-BCAA-B00108989F25}"/>
              </a:ext>
            </a:extLst>
          </p:cNvPr>
          <p:cNvSpPr txBox="1"/>
          <p:nvPr/>
        </p:nvSpPr>
        <p:spPr>
          <a:xfrm>
            <a:off x="1404938" y="3117533"/>
            <a:ext cx="6405563" cy="115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上櫃資料的 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</a:t>
            </a:r>
          </a:p>
          <a:p>
            <a:pPr>
              <a:lnSpc>
                <a:spcPct val="150000"/>
              </a:lnSpc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http://www.tpex.org.tw/web/stock/aftertrading/daily_trading_info/st43_result.php?d=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{date}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&amp;stkno=</a:t>
            </a:r>
            <a:r>
              <a:rPr lang="en-US" altLang="zh-TW" sz="1600" b="1" i="0" u="none" strike="noStrike" dirty="0">
                <a:solidFill>
                  <a:srgbClr val="E0666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{stock}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6638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7B8A7CA-0274-8C26-B33D-65D04E6DE73A}"/>
              </a:ext>
            </a:extLst>
          </p:cNvPr>
          <p:cNvSpPr txBox="1"/>
          <p:nvPr/>
        </p:nvSpPr>
        <p:spPr>
          <a:xfrm>
            <a:off x="1352550" y="1331313"/>
            <a:ext cx="5734050" cy="100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格式的資料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以一個月為單位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4B3E4411-488E-6D3A-B6F8-BFA86C63D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7"/>
          <a:stretch/>
        </p:blipFill>
        <p:spPr bwMode="auto">
          <a:xfrm>
            <a:off x="603486" y="2489414"/>
            <a:ext cx="5902603" cy="204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2AE5106-A3C4-71FB-7753-76BABB78A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54"/>
          <a:stretch/>
        </p:blipFill>
        <p:spPr bwMode="auto">
          <a:xfrm>
            <a:off x="6566421" y="1331313"/>
            <a:ext cx="214132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D4AD985-4253-3340-F32B-48BA3B0825F2}"/>
              </a:ext>
            </a:extLst>
          </p:cNvPr>
          <p:cNvSpPr txBox="1"/>
          <p:nvPr/>
        </p:nvSpPr>
        <p:spPr>
          <a:xfrm>
            <a:off x="1119187" y="4593040"/>
            <a:ext cx="67746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hlinkClick r:id="rId6"/>
              </a:rPr>
              <a:t>https://www.twse.com.tw/exchangeReport/STOCK_DAY?response=json&amp;date=20220201&amp;stockNo=0050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407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E2910D-C1D8-EC58-A68A-2564DBBAE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75" y="1289486"/>
            <a:ext cx="6572250" cy="32899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EDFFA0-2E6F-F1D2-D345-F555C34E5133}"/>
              </a:ext>
            </a:extLst>
          </p:cNvPr>
          <p:cNvSpPr txBox="1"/>
          <p:nvPr/>
        </p:nvSpPr>
        <p:spPr>
          <a:xfrm>
            <a:off x="5880903" y="1192029"/>
            <a:ext cx="2334410" cy="4566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把所有的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存進陣列裡</a:t>
            </a:r>
          </a:p>
        </p:txBody>
      </p:sp>
    </p:spTree>
    <p:extLst>
      <p:ext uri="{BB962C8B-B14F-4D97-AF65-F5344CB8AC3E}">
        <p14:creationId xmlns:p14="http://schemas.microsoft.com/office/powerpoint/2010/main" val="21035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24" y="51219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時，要注意有時候預設的動態通訊埠會是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，記得清除並在通訊埠打上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。另外同樣的地方，拉到最下面有個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IPALL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，也要確定是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44C28-619D-A123-0E85-A9D6EC05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" y="3025742"/>
            <a:ext cx="3318368" cy="15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0BA7463-2D20-86BD-DD33-7E6C4786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4" y="3108121"/>
            <a:ext cx="3492599" cy="12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393AB5-3396-96F3-992F-2222CF2D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0" y="1502118"/>
            <a:ext cx="6210300" cy="62297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0F8904B-529F-440E-7875-54CAED9FC513}"/>
              </a:ext>
            </a:extLst>
          </p:cNvPr>
          <p:cNvSpPr txBox="1"/>
          <p:nvPr/>
        </p:nvSpPr>
        <p:spPr>
          <a:xfrm>
            <a:off x="1238250" y="2593684"/>
            <a:ext cx="7215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concurrent.futures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用來進行平行的處理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參考網站：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https://myapollo.com.tw/zh-tw/python-concurrent-futures/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2988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3255BBD-6E1E-1414-A60B-F81957FD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506" y="1414257"/>
            <a:ext cx="6376988" cy="29620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89EFE43-8179-A941-3437-500C490B4868}"/>
              </a:ext>
            </a:extLst>
          </p:cNvPr>
          <p:cNvSpPr txBox="1"/>
          <p:nvPr/>
        </p:nvSpPr>
        <p:spPr>
          <a:xfrm>
            <a:off x="6668613" y="2744603"/>
            <a:ext cx="1980087" cy="88755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20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並存入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2492643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28323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623953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97B1B39-200F-5C36-BF0D-3E0EF378CC3B}"/>
              </a:ext>
            </a:extLst>
          </p:cNvPr>
          <p:cNvSpPr txBox="1"/>
          <p:nvPr/>
        </p:nvSpPr>
        <p:spPr>
          <a:xfrm>
            <a:off x="828323" y="1152102"/>
            <a:ext cx="7600950" cy="346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大量爬資料時，如果沒有做任何處理可能會被目標網站封鎖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pPr marL="342900" lvl="6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：會告訴網站它是透過什麼工具（通過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分析出瀏覽器名稱、瀏覽器版本號、渲染引擎、操作系統）發送請求的。若每次都用不同的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可以營造不同人的假象，減少被封鎖機率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6" indent="-342900">
              <a:lnSpc>
                <a:spcPct val="200000"/>
              </a:lnSpc>
              <a:buFont typeface="+mj-lt"/>
              <a:buAutoNum type="arabicPeriod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6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停頓時間：每發完一次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要停頓幾秒，一次發大量的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容易造成對方伺服器癱瘓，被對方封鎖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4A8323-358B-9F9B-3ED1-A09B85A9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48" y="3200008"/>
            <a:ext cx="5686425" cy="43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8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1172348" y="41965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資料匯入（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檔）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F0E368-B9CA-DDDF-D361-B04CF3D35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6" y="582779"/>
            <a:ext cx="409576" cy="40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93B0F72-F7BF-2C1D-3CB5-33AB0F8F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4" y="1363709"/>
            <a:ext cx="4443412" cy="320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77E7B7-84A3-6372-0B63-EB8C8EB7A275}"/>
              </a:ext>
            </a:extLst>
          </p:cNvPr>
          <p:cNvSpPr txBox="1"/>
          <p:nvPr/>
        </p:nvSpPr>
        <p:spPr>
          <a:xfrm>
            <a:off x="538163" y="1680116"/>
            <a:ext cx="3148013" cy="247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除了直接用程式將資料匯入，也可使用</a:t>
            </a:r>
            <a:r>
              <a:rPr lang="zh-TW" altLang="en-US" sz="16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檔案匯入</a:t>
            </a:r>
            <a:endParaRPr lang="zh-TW" altLang="en-US" sz="1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br>
              <a:rPr lang="zh-TW" altLang="en-US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在不同資料庫的轉移上很方便，也可以做很多靈活的運用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273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51754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最後很重要的一點，要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（前面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tcp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啟用哪個這邊就重新啟動那項）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E7D4D-237B-00F3-2737-99CD445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92" y="2382078"/>
            <a:ext cx="3452216" cy="23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8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62052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安裝完並開啟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 SQL Server Management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之後，預設的登入方式為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，但這邊我們程式連線時會需要的是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。可先用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驗證登入後設定其他登入帳號。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4E6BBF-527D-EABF-AB26-EE61D486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2706503"/>
            <a:ext cx="1643076" cy="19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F149969B-5E9F-7522-E376-CEA7B18A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95" y="2809688"/>
            <a:ext cx="3260414" cy="176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15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873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驗證無法登入，要去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伺服器屬性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的安全性中設定驗證，改為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驗證皆可，完成後一樣要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哦！！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994B1E-6E49-5DCF-0A83-28FF55C74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43" y="2457078"/>
            <a:ext cx="3596730" cy="21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A495F630-BF7D-48B6-D4E2-CB5AF21A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685" y="2457078"/>
            <a:ext cx="1683125" cy="22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78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862872"/>
      </p:ext>
    </p:extLst>
  </p:cSld>
  <p:clrMapOvr>
    <a:masterClrMapping/>
  </p:clrMapOvr>
</p:sld>
</file>

<file path=ppt/theme/theme1.xml><?xml version="1.0" encoding="utf-8"?>
<a:theme xmlns:a="http://schemas.openxmlformats.org/drawingml/2006/main" name="Federal Law Enforcement Training Center by Slidesgo">
  <a:themeElements>
    <a:clrScheme name="Simple Light">
      <a:dk1>
        <a:srgbClr val="000000"/>
      </a:dk1>
      <a:lt1>
        <a:srgbClr val="FFFFFF"/>
      </a:lt1>
      <a:dk2>
        <a:srgbClr val="FFF7EA"/>
      </a:dk2>
      <a:lt2>
        <a:srgbClr val="EEEEEE"/>
      </a:lt2>
      <a:accent1>
        <a:srgbClr val="EAD2C3"/>
      </a:accent1>
      <a:accent2>
        <a:srgbClr val="0D4A80"/>
      </a:accent2>
      <a:accent3>
        <a:srgbClr val="BF7C63"/>
      </a:accent3>
      <a:accent4>
        <a:srgbClr val="C2CBE6"/>
      </a:accent4>
      <a:accent5>
        <a:srgbClr val="D9AE5F"/>
      </a:accent5>
      <a:accent6>
        <a:srgbClr val="67000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2114</Words>
  <Application>Microsoft Office PowerPoint</Application>
  <PresentationFormat>如螢幕大小 (16:9)</PresentationFormat>
  <Paragraphs>230</Paragraphs>
  <Slides>53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6" baseType="lpstr">
      <vt:lpstr>Arial</vt:lpstr>
      <vt:lpstr>微軟正黑體</vt:lpstr>
      <vt:lpstr>Wingdings</vt:lpstr>
      <vt:lpstr>Barlow</vt:lpstr>
      <vt:lpstr>Vazirmatn Black</vt:lpstr>
      <vt:lpstr>Poppins Black</vt:lpstr>
      <vt:lpstr>Poppins</vt:lpstr>
      <vt:lpstr>Calibri</vt:lpstr>
      <vt:lpstr>Montserrat</vt:lpstr>
      <vt:lpstr>Zen Kaku Gothic New</vt:lpstr>
      <vt:lpstr>Passion One</vt:lpstr>
      <vt:lpstr>Poppins ExtraBold</vt:lpstr>
      <vt:lpstr>Federal Law Enforcement Training Center by Slidesgo</vt:lpstr>
      <vt:lpstr>Database1</vt:lpstr>
      <vt:lpstr>01</vt:lpstr>
      <vt:lpstr>環境架設</vt:lpstr>
      <vt:lpstr>安裝教學</vt:lpstr>
      <vt:lpstr>安裝教學</vt:lpstr>
      <vt:lpstr>安裝教學</vt:lpstr>
      <vt:lpstr>安裝教學</vt:lpstr>
      <vt:lpstr>安裝教學</vt:lpstr>
      <vt:lpstr>爬蟲介紹</vt:lpstr>
      <vt:lpstr>網路爬蟲介紹</vt:lpstr>
      <vt:lpstr>網路爬蟲介紹</vt:lpstr>
      <vt:lpstr>HTML 架構分析</vt:lpstr>
      <vt:lpstr>HTML 架構分析</vt:lpstr>
      <vt:lpstr>HTML 架構分析</vt:lpstr>
      <vt:lpstr>爬蟲技巧</vt:lpstr>
      <vt:lpstr>靜態網頁爬蟲</vt:lpstr>
      <vt:lpstr>靜態網頁爬蟲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資料抓取</vt:lpstr>
      <vt:lpstr>PowerPoint 簡報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股票資訊</vt:lpstr>
      <vt:lpstr>資料庫 - 股票資訊</vt:lpstr>
      <vt:lpstr>資料庫 - 股票資訊</vt:lpstr>
      <vt:lpstr>資料庫 - 股票資訊</vt:lpstr>
      <vt:lpstr>資料庫 - 股票資訊</vt:lpstr>
      <vt:lpstr>資料庫 - 股票資訊</vt:lpstr>
      <vt:lpstr>資料庫 -股價資訊</vt:lpstr>
      <vt:lpstr>股市資訊 - K線</vt:lpstr>
      <vt:lpstr>資料庫 -股價資訊</vt:lpstr>
      <vt:lpstr>資料庫 -股價資訊</vt:lpstr>
      <vt:lpstr>資料庫 -股價資訊</vt:lpstr>
      <vt:lpstr>資料庫 -股價資訊</vt:lpstr>
      <vt:lpstr>資料庫 -股價資訊</vt:lpstr>
      <vt:lpstr>資料庫 -股價資訊</vt:lpstr>
      <vt:lpstr>資料庫 -股價資訊</vt:lpstr>
      <vt:lpstr>資料庫 -資料匯入（csv檔）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Database1</dc:title>
  <cp:lastModifiedBy>育甄 張</cp:lastModifiedBy>
  <cp:revision>15</cp:revision>
  <dcterms:modified xsi:type="dcterms:W3CDTF">2022-08-10T11:19:35Z</dcterms:modified>
</cp:coreProperties>
</file>